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13"/>
    <a:srgbClr val="224B88"/>
    <a:srgbClr val="EA4714"/>
    <a:srgbClr val="868424"/>
    <a:srgbClr val="74AA56"/>
    <a:srgbClr val="14E5EA"/>
    <a:srgbClr val="2BE8ED"/>
    <a:srgbClr val="4664B8"/>
    <a:srgbClr val="8F601B"/>
    <a:srgbClr val="AEAA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56" autoAdjust="0"/>
  </p:normalViewPr>
  <p:slideViewPr>
    <p:cSldViewPr snapToGrid="0">
      <p:cViewPr varScale="1">
        <p:scale>
          <a:sx n="86" d="100"/>
          <a:sy n="86" d="100"/>
        </p:scale>
        <p:origin x="533"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584824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264637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951886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90D401-11AA-4CE1-991A-FF7FFDD6EF21}"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32722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90D401-11AA-4CE1-991A-FF7FFDD6EF21}"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279276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90D401-11AA-4CE1-991A-FF7FFDD6EF21}" type="datetimeFigureOut">
              <a:rPr lang="en-IN" smtClean="0"/>
              <a:t>21-01-2023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841755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90D401-11AA-4CE1-991A-FF7FFDD6EF21}" type="datetimeFigureOut">
              <a:rPr lang="en-IN" smtClean="0"/>
              <a:t>21-01-2023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61843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90D401-11AA-4CE1-991A-FF7FFDD6EF21}" type="datetimeFigureOut">
              <a:rPr lang="en-IN" smtClean="0"/>
              <a:t>21-01-2023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3955033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90D401-11AA-4CE1-991A-FF7FFDD6EF21}" type="datetimeFigureOut">
              <a:rPr lang="en-IN" smtClean="0"/>
              <a:t>21-01-2023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227645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21-01-2023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2075851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90D401-11AA-4CE1-991A-FF7FFDD6EF21}" type="datetimeFigureOut">
              <a:rPr lang="en-IN" smtClean="0"/>
              <a:t>21-01-2023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3DA99B6-7F69-4B56-AB37-7714DF6AD529}" type="slidenum">
              <a:rPr lang="en-IN" smtClean="0"/>
              <a:t>‹#›</a:t>
            </a:fld>
            <a:endParaRPr lang="en-IN"/>
          </a:p>
        </p:txBody>
      </p:sp>
    </p:spTree>
    <p:extLst>
      <p:ext uri="{BB962C8B-B14F-4D97-AF65-F5344CB8AC3E}">
        <p14:creationId xmlns:p14="http://schemas.microsoft.com/office/powerpoint/2010/main" val="1116781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0D401-11AA-4CE1-991A-FF7FFDD6EF21}" type="datetimeFigureOut">
              <a:rPr lang="en-IN" smtClean="0"/>
              <a:t>21-01-2023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DA99B6-7F69-4B56-AB37-7714DF6AD529}" type="slidenum">
              <a:rPr lang="en-IN" smtClean="0"/>
              <a:t>‹#›</a:t>
            </a:fld>
            <a:endParaRPr lang="en-IN"/>
          </a:p>
        </p:txBody>
      </p:sp>
    </p:spTree>
    <p:extLst>
      <p:ext uri="{BB962C8B-B14F-4D97-AF65-F5344CB8AC3E}">
        <p14:creationId xmlns:p14="http://schemas.microsoft.com/office/powerpoint/2010/main" val="28181155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6">
            <a:extLst>
              <a:ext uri="{FF2B5EF4-FFF2-40B4-BE49-F238E27FC236}">
                <a16:creationId xmlns:a16="http://schemas.microsoft.com/office/drawing/2014/main" id="{3FECB255-D82F-4789-8CA5-4F15EDC725C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31" name="TextBox 30">
            <a:extLst>
              <a:ext uri="{FF2B5EF4-FFF2-40B4-BE49-F238E27FC236}">
                <a16:creationId xmlns:a16="http://schemas.microsoft.com/office/drawing/2014/main" id="{D0EAE9E9-6A12-4DE5-9328-F65D30DA5EEA}"/>
              </a:ext>
            </a:extLst>
          </p:cNvPr>
          <p:cNvSpPr txBox="1"/>
          <p:nvPr/>
        </p:nvSpPr>
        <p:spPr>
          <a:xfrm>
            <a:off x="5861050" y="5043872"/>
            <a:ext cx="5994400" cy="1754326"/>
          </a:xfrm>
          <a:prstGeom prst="rect">
            <a:avLst/>
          </a:prstGeom>
          <a:noFill/>
        </p:spPr>
        <p:txBody>
          <a:bodyPr wrap="square" rtlCol="0">
            <a:spAutoFit/>
          </a:bodyPr>
          <a:lstStyle/>
          <a:p>
            <a:r>
              <a:rPr lang="en-US" sz="5400" dirty="0">
                <a:solidFill>
                  <a:schemeClr val="tx1">
                    <a:lumMod val="95000"/>
                    <a:lumOff val="5000"/>
                  </a:schemeClr>
                </a:solidFill>
                <a:latin typeface="Gigi" panose="04040504061007020D02" pitchFamily="82" charset="0"/>
              </a:rPr>
              <a:t>Presented By:</a:t>
            </a:r>
          </a:p>
          <a:p>
            <a:r>
              <a:rPr lang="en-US" sz="5400" dirty="0">
                <a:solidFill>
                  <a:schemeClr val="tx1">
                    <a:lumMod val="95000"/>
                    <a:lumOff val="5000"/>
                  </a:schemeClr>
                </a:solidFill>
                <a:latin typeface="Gigi" panose="04040504061007020D02" pitchFamily="82" charset="0"/>
              </a:rPr>
              <a:t>Nikhil Kumar</a:t>
            </a:r>
            <a:endParaRPr lang="en-IN" dirty="0"/>
          </a:p>
        </p:txBody>
      </p:sp>
      <p:sp>
        <p:nvSpPr>
          <p:cNvPr id="2" name="Rectangle 1">
            <a:extLst>
              <a:ext uri="{FF2B5EF4-FFF2-40B4-BE49-F238E27FC236}">
                <a16:creationId xmlns:a16="http://schemas.microsoft.com/office/drawing/2014/main" id="{63F08063-D6E3-48B2-93C9-44A33725EADE}"/>
              </a:ext>
            </a:extLst>
          </p:cNvPr>
          <p:cNvSpPr/>
          <p:nvPr/>
        </p:nvSpPr>
        <p:spPr>
          <a:xfrm>
            <a:off x="1654720" y="158833"/>
            <a:ext cx="8882560" cy="1754326"/>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latin typeface="Jokerman" panose="04090605060D06020702" pitchFamily="82" charset="0"/>
              </a:rPr>
              <a:t>Presentation On</a:t>
            </a:r>
          </a:p>
          <a:p>
            <a:pPr algn="ctr"/>
            <a:r>
              <a:rPr lang="en-US" sz="5400" dirty="0">
                <a:ln w="0"/>
                <a:effectLst>
                  <a:outerShdw blurRad="38100" dist="19050" dir="2700000" algn="tl" rotWithShape="0">
                    <a:schemeClr val="dk1">
                      <a:alpha val="40000"/>
                    </a:schemeClr>
                  </a:outerShdw>
                </a:effectLst>
                <a:latin typeface="Jokerman" panose="04090605060D06020702" pitchFamily="82" charset="0"/>
              </a:rPr>
              <a:t>Housing: Price Prediction</a:t>
            </a:r>
            <a:endParaRPr lang="en-IN" sz="5400" dirty="0">
              <a:ln w="0"/>
              <a:effectLst>
                <a:outerShdw blurRad="38100" dist="19050" dir="2700000" algn="tl" rotWithShape="0">
                  <a:schemeClr val="dk1">
                    <a:alpha val="40000"/>
                  </a:schemeClr>
                </a:outerShdw>
              </a:effectLst>
              <a:latin typeface="Jokerman" panose="04090605060D06020702" pitchFamily="82" charset="0"/>
            </a:endParaRPr>
          </a:p>
        </p:txBody>
      </p:sp>
    </p:spTree>
    <p:extLst>
      <p:ext uri="{BB962C8B-B14F-4D97-AF65-F5344CB8AC3E}">
        <p14:creationId xmlns:p14="http://schemas.microsoft.com/office/powerpoint/2010/main" val="200285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23F4F3-DDB7-4BA3-A1D3-63770513B120}"/>
              </a:ext>
            </a:extLst>
          </p:cNvPr>
          <p:cNvSpPr txBox="1"/>
          <p:nvPr/>
        </p:nvSpPr>
        <p:spPr>
          <a:xfrm>
            <a:off x="690880" y="477520"/>
            <a:ext cx="107289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
        <p:nvSpPr>
          <p:cNvPr id="3" name="TextBox 2">
            <a:extLst>
              <a:ext uri="{FF2B5EF4-FFF2-40B4-BE49-F238E27FC236}">
                <a16:creationId xmlns:a16="http://schemas.microsoft.com/office/drawing/2014/main" id="{8A6F6A09-682B-445F-B127-CF759A29B0D6}"/>
              </a:ext>
            </a:extLst>
          </p:cNvPr>
          <p:cNvSpPr txBox="1"/>
          <p:nvPr/>
        </p:nvSpPr>
        <p:spPr>
          <a:xfrm>
            <a:off x="690880" y="1503680"/>
            <a:ext cx="10728960" cy="3693319"/>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Firstly, I have imported the necessary libraries and imported both train and test datasets which were in csv format. And process both datasets simultaneously.</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done some statistical analysis like checking shape, </a:t>
            </a:r>
            <a:r>
              <a:rPr lang="en-IN" dirty="0" err="1">
                <a:effectLst/>
                <a:latin typeface="Georgia" panose="02040502050405020303" pitchFamily="18" charset="0"/>
                <a:ea typeface="Microsoft Sans Serif" panose="020B0604020202020204" pitchFamily="34" charset="0"/>
                <a:cs typeface="Microsoft Sans Serif" panose="020B0604020202020204" pitchFamily="34" charset="0"/>
              </a:rPr>
              <a:t>nunique</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column names, data types of the features, info about the features, value counts etc.</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I have dropped “Id” and “Utilities” columns from both the datasets. </a:t>
            </a:r>
            <a:r>
              <a:rPr lang="en-IN" dirty="0">
                <a:latin typeface="Georgia" panose="02040502050405020303" pitchFamily="18" charset="0"/>
                <a:ea typeface="Microsoft Sans Serif" panose="020B0604020202020204" pitchFamily="34" charset="0"/>
                <a:cs typeface="Microsoft Sans Serif" panose="020B0604020202020204" pitchFamily="34" charset="0"/>
              </a:rPr>
              <a:t>Since t</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hey had no significance impact on the prediction.</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While looking into the value count function I found some of the columns having more than 85% of zero values so, I dropped those columns from both the datasets as they might create skewness which will impact my model.</a:t>
            </a:r>
          </a:p>
          <a:p>
            <a:endParaRPr lang="en-IN" dirty="0"/>
          </a:p>
        </p:txBody>
      </p:sp>
    </p:spTree>
    <p:extLst>
      <p:ext uri="{BB962C8B-B14F-4D97-AF65-F5344CB8AC3E}">
        <p14:creationId xmlns:p14="http://schemas.microsoft.com/office/powerpoint/2010/main" val="1023538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2C5C2A-2E1C-48F2-9B35-9BC09107866A}"/>
              </a:ext>
            </a:extLst>
          </p:cNvPr>
          <p:cNvSpPr txBox="1"/>
          <p:nvPr/>
        </p:nvSpPr>
        <p:spPr>
          <a:xfrm>
            <a:off x="650240" y="1219200"/>
            <a:ext cx="10779760" cy="5078313"/>
          </a:xfrm>
          <a:prstGeom prst="rect">
            <a:avLst/>
          </a:prstGeom>
          <a:noFill/>
        </p:spPr>
        <p:txBody>
          <a:bodyPr wrap="square" rtlCol="0">
            <a:spAutoFit/>
          </a:bodyPr>
          <a:lstStyle/>
          <a:p>
            <a:pPr marL="342900" indent="-342900" algn="just">
              <a:buFont typeface="Wingdings" panose="05000000000000000000" pitchFamily="2" charset="2"/>
              <a:buChar char="Ø"/>
            </a:pP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I have done some feature extraction as the datasets contained some time variables like </a:t>
            </a:r>
            <a:r>
              <a:rPr lang="en-IN" dirty="0" err="1">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YearBuilt</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YearRemodAdd</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GarageYrBlt</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and </a:t>
            </a:r>
            <a:r>
              <a:rPr lang="en-IN" dirty="0" err="1">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YrSold</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 Converting them into age seem more meaningful as they offer more information about the longevity of the features. </a:t>
            </a:r>
            <a:r>
              <a:rPr lang="en-IN" spc="-5"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It is analogous to the fact that, the statement “Mr. X died at the age of 66 years” holds more information for us than the statement “Mr. X died in the year 2019”. </a:t>
            </a: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So, I have extracted age information from the datetime variables by taking the difference in year between the year the house was built and year the house was sold and dropped the year columns.</a:t>
            </a:r>
          </a:p>
          <a:p>
            <a:pPr algn="just"/>
            <a:endPar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All these steps were performed to both train and test datasets</a:t>
            </a:r>
            <a:r>
              <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rPr>
              <a:t> simultaneously.</a:t>
            </a:r>
          </a:p>
          <a:p>
            <a:pPr marL="342900" indent="-342900" algn="just">
              <a:buFont typeface="Wingdings" panose="05000000000000000000" pitchFamily="2" charset="2"/>
              <a:buChar char="Ø"/>
            </a:pPr>
            <a:endPar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Ø"/>
            </a:pPr>
            <a:r>
              <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rPr>
              <a:t>To visualize the data, I have separated </a:t>
            </a:r>
            <a:r>
              <a:rPr lang="en-IN" dirty="0">
                <a:solidFill>
                  <a:srgbClr val="EDED13"/>
                </a:solidFill>
                <a:latin typeface="Georgia" panose="02040502050405020303" pitchFamily="18" charset="0"/>
                <a:ea typeface="Microsoft Sans Serif" panose="020B0604020202020204" pitchFamily="34" charset="0"/>
                <a:cs typeface="Microsoft Sans Serif" panose="020B0604020202020204" pitchFamily="34" charset="0"/>
              </a:rPr>
              <a:t>categorical and numerical variables based on their types. That is categorical types as Nominal and Ordinal, numerical types as Continuous and Discrete.</a:t>
            </a:r>
            <a:endParaRPr lang="en-IN" dirty="0">
              <a:solidFill>
                <a:srgbClr val="EDED13"/>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
        <p:nvSpPr>
          <p:cNvPr id="4" name="TextBox 3">
            <a:extLst>
              <a:ext uri="{FF2B5EF4-FFF2-40B4-BE49-F238E27FC236}">
                <a16:creationId xmlns:a16="http://schemas.microsoft.com/office/drawing/2014/main" id="{A36C37E2-5C97-42C4-B4FD-210B2E422323}"/>
              </a:ext>
            </a:extLst>
          </p:cNvPr>
          <p:cNvSpPr txBox="1"/>
          <p:nvPr/>
        </p:nvSpPr>
        <p:spPr>
          <a:xfrm>
            <a:off x="650240" y="477520"/>
            <a:ext cx="10779760" cy="584775"/>
          </a:xfrm>
          <a:prstGeom prst="rect">
            <a:avLst/>
          </a:prstGeom>
          <a:noFill/>
        </p:spPr>
        <p:txBody>
          <a:bodyPr wrap="square" rtlCol="0">
            <a:spAutoFit/>
          </a:bodyPr>
          <a:lstStyle/>
          <a:p>
            <a:r>
              <a:rPr lang="en-US" sz="3200" dirty="0">
                <a:solidFill>
                  <a:schemeClr val="tx1">
                    <a:lumMod val="95000"/>
                    <a:lumOff val="5000"/>
                  </a:schemeClr>
                </a:solidFill>
                <a:latin typeface="Georgia" panose="02040502050405020303" pitchFamily="18" charset="0"/>
              </a:rPr>
              <a:t>Exploratory Data Analysis (EDA) Steps</a:t>
            </a:r>
            <a:endParaRPr lang="en-IN" sz="3200" dirty="0">
              <a:solidFill>
                <a:schemeClr val="tx1">
                  <a:lumMod val="95000"/>
                  <a:lumOff val="5000"/>
                </a:schemeClr>
              </a:solidFill>
              <a:latin typeface="Georgia" panose="02040502050405020303" pitchFamily="18" charset="0"/>
            </a:endParaRPr>
          </a:p>
        </p:txBody>
      </p:sp>
    </p:spTree>
    <p:extLst>
      <p:ext uri="{BB962C8B-B14F-4D97-AF65-F5344CB8AC3E}">
        <p14:creationId xmlns:p14="http://schemas.microsoft.com/office/powerpoint/2010/main" val="28113273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FE3ABB-C698-44FA-B752-4AE64EA81E05}"/>
              </a:ext>
            </a:extLst>
          </p:cNvPr>
          <p:cNvSpPr txBox="1"/>
          <p:nvPr/>
        </p:nvSpPr>
        <p:spPr>
          <a:xfrm>
            <a:off x="762000" y="264160"/>
            <a:ext cx="107188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4098" name="Picture 2">
            <a:extLst>
              <a:ext uri="{FF2B5EF4-FFF2-40B4-BE49-F238E27FC236}">
                <a16:creationId xmlns:a16="http://schemas.microsoft.com/office/drawing/2014/main" id="{09884122-3BF9-4484-9CE9-CDB2079D0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960" y="1133415"/>
            <a:ext cx="9956800" cy="5379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02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EAF8B-7E43-4DA1-9C68-86C72BB97D85}"/>
              </a:ext>
            </a:extLst>
          </p:cNvPr>
          <p:cNvSpPr txBox="1"/>
          <p:nvPr/>
        </p:nvSpPr>
        <p:spPr>
          <a:xfrm>
            <a:off x="873760" y="558800"/>
            <a:ext cx="10444480" cy="584775"/>
          </a:xfrm>
          <a:prstGeom prst="rect">
            <a:avLst/>
          </a:prstGeom>
          <a:noFill/>
        </p:spPr>
        <p:txBody>
          <a:bodyPr wrap="square" rtlCol="0">
            <a:spAutoFit/>
          </a:bodyPr>
          <a:lstStyle/>
          <a:p>
            <a:r>
              <a:rPr lang="en-US" sz="3200" dirty="0">
                <a:latin typeface="Georgia" panose="02040502050405020303" pitchFamily="18" charset="0"/>
              </a:rPr>
              <a:t>Observations from the above graphs: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FC8A8033-6FE2-49FC-BFEB-8EC36F8494BC}"/>
              </a:ext>
            </a:extLst>
          </p:cNvPr>
          <p:cNvSpPr txBox="1"/>
          <p:nvPr/>
        </p:nvSpPr>
        <p:spPr>
          <a:xfrm>
            <a:off x="873760" y="1666240"/>
            <a:ext cx="1044448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LotFrontage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From the plot we can observe there is no much linear relation between the label and feature. If the linear feet of street connected to property is more, the sale price is also high.</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LotArea</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label and feature. But the sale price is high when lot size has around 20000 square feet area. Also as the lot size increases the price is also increasing moderately.</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MasVnrArea</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bit positive linear relation between feature and target. Also the sale price is high when Masonry veneer area has around 50-400 square feet. So as the Masonry veneer area in square feet increases sale price is also increasing.</a:t>
            </a:r>
          </a:p>
          <a:p>
            <a:pPr lvl="0" algn="just">
              <a:lnSpc>
                <a:spcPct val="107000"/>
              </a:lnSpc>
            </a:pPr>
            <a:endPar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IN" b="1"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WoodDeckSF</a:t>
            </a:r>
            <a:r>
              <a:rPr lang="en-IN" b="1"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IN"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the feature and </a:t>
            </a:r>
            <a:r>
              <a:rPr lang="en-IN" dirty="0">
                <a:solidFill>
                  <a:srgbClr val="000000"/>
                </a:solidFill>
                <a:effectLst/>
                <a:latin typeface="Georgia" panose="02040502050405020303" pitchFamily="18" charset="0"/>
                <a:ea typeface="Microsoft Sans Serif" panose="020B0604020202020204" pitchFamily="34" charset="0"/>
                <a:cs typeface="Microsoft Sans Serif" panose="020B0604020202020204" pitchFamily="34" charset="0"/>
              </a:rPr>
              <a:t>target. As the Wood deck area increases, sale price is also increases.</a:t>
            </a:r>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575994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CF776A-3C4C-4122-8F9E-4EEC31DDEF3E}"/>
              </a:ext>
            </a:extLst>
          </p:cNvPr>
          <p:cNvSpPr txBox="1"/>
          <p:nvPr/>
        </p:nvSpPr>
        <p:spPr>
          <a:xfrm>
            <a:off x="650240" y="182880"/>
            <a:ext cx="1082040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5122" name="Picture 2">
            <a:extLst>
              <a:ext uri="{FF2B5EF4-FFF2-40B4-BE49-F238E27FC236}">
                <a16:creationId xmlns:a16="http://schemas.microsoft.com/office/drawing/2014/main" id="{8EA2D2FE-64F2-4DFB-8221-6405B3479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1" y="1031814"/>
            <a:ext cx="9855200" cy="5460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3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24873A-F1E1-4409-A383-96E1B5ECCBE4}"/>
              </a:ext>
            </a:extLst>
          </p:cNvPr>
          <p:cNvSpPr txBox="1"/>
          <p:nvPr/>
        </p:nvSpPr>
        <p:spPr>
          <a:xfrm>
            <a:off x="843280" y="650240"/>
            <a:ext cx="105054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412FCC6-07C2-4BE7-B2B3-5F7D051F5905}"/>
              </a:ext>
            </a:extLst>
          </p:cNvPr>
          <p:cNvSpPr txBox="1"/>
          <p:nvPr/>
        </p:nvSpPr>
        <p:spPr>
          <a:xfrm>
            <a:off x="843280" y="1503680"/>
            <a:ext cx="10505440" cy="3693319"/>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BsmtFinSF1:</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weakly positive linear relation between feature and label. The sale price is high that is 100000-300000 when basement square feet lie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upto</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1500 square feet. So as the type 1 basement finished square feet increases, sale price is also increases.</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the target and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BsmtUnfSF</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When the unfinished basement area is below 1000 square feet, the sale price is high.</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positive linear relation between sale price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nad</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a:t>
            </a:r>
            <a:r>
              <a:rPr lang="en-US" b="0"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TotalBsmtSF</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As total basement area increases, sale price also increases.</a:t>
            </a:r>
          </a:p>
          <a:p>
            <a:pPr algn="just"/>
            <a:endPar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endParaRPr>
          </a:p>
          <a:p>
            <a:pPr marL="285750" indent="-285750" algn="just">
              <a:buFont typeface="Wingdings" panose="05000000000000000000" pitchFamily="2" charset="2"/>
              <a:buChar char="ü"/>
            </a:pP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SalePrice</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vs </a:t>
            </a:r>
            <a:r>
              <a:rPr lang="en-US" b="1" i="0" dirty="0" err="1">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OpenPorchSF</a:t>
            </a:r>
            <a:r>
              <a:rPr lang="en-US" b="1"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a:t>
            </a:r>
            <a:r>
              <a:rPr lang="en-US" b="0" i="0" dirty="0">
                <a:solidFill>
                  <a:srgbClr val="EA4714"/>
                </a:solidFill>
                <a:effectLst/>
                <a:latin typeface="Georgia" panose="02040502050405020303" pitchFamily="18" charset="0"/>
                <a:ea typeface="Microsoft Sans Serif" panose="020B0604020202020204" pitchFamily="34" charset="0"/>
                <a:cs typeface="Microsoft Sans Serif" panose="020B0604020202020204" pitchFamily="34" charset="0"/>
              </a:rPr>
              <a:t> There is a linear relation between the label and feature. The sale price is high when Open porch area is below 200 sf. Here also as the Open porch area increases, sale price is also increases.</a:t>
            </a:r>
          </a:p>
        </p:txBody>
      </p:sp>
    </p:spTree>
    <p:extLst>
      <p:ext uri="{BB962C8B-B14F-4D97-AF65-F5344CB8AC3E}">
        <p14:creationId xmlns:p14="http://schemas.microsoft.com/office/powerpoint/2010/main" val="59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EE342A-F899-492C-8FCE-2785B5DB212C}"/>
              </a:ext>
            </a:extLst>
          </p:cNvPr>
          <p:cNvSpPr txBox="1"/>
          <p:nvPr/>
        </p:nvSpPr>
        <p:spPr>
          <a:xfrm>
            <a:off x="680720" y="182880"/>
            <a:ext cx="10810240" cy="584775"/>
          </a:xfrm>
          <a:prstGeom prst="rect">
            <a:avLst/>
          </a:prstGeom>
          <a:noFill/>
        </p:spPr>
        <p:txBody>
          <a:bodyPr wrap="square" rtlCol="0">
            <a:spAutoFit/>
          </a:bodyPr>
          <a:lstStyle/>
          <a:p>
            <a:pPr algn="ctr"/>
            <a:r>
              <a:rPr lang="en-IN" sz="3200" dirty="0">
                <a:solidFill>
                  <a:srgbClr val="000000"/>
                </a:solidFill>
                <a:effectLst/>
                <a:latin typeface="Georgia" panose="02040502050405020303" pitchFamily="18" charset="0"/>
                <a:ea typeface="Times New Roman" panose="02020603050405020304" pitchFamily="18" charset="0"/>
              </a:rPr>
              <a:t>Visualizing Continuous Variables vs Sale Price</a:t>
            </a:r>
            <a:endParaRPr lang="en-IN" sz="3200" dirty="0">
              <a:effectLst/>
              <a:latin typeface="Georgia" panose="02040502050405020303" pitchFamily="18" charset="0"/>
              <a:ea typeface="Times New Roman" panose="02020603050405020304" pitchFamily="18" charset="0"/>
            </a:endParaRPr>
          </a:p>
        </p:txBody>
      </p:sp>
      <p:pic>
        <p:nvPicPr>
          <p:cNvPr id="6146" name="Picture 2">
            <a:extLst>
              <a:ext uri="{FF2B5EF4-FFF2-40B4-BE49-F238E27FC236}">
                <a16:creationId xmlns:a16="http://schemas.microsoft.com/office/drawing/2014/main" id="{999D15A6-5A8F-4943-83C2-E5BB422AE5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320" y="1036320"/>
            <a:ext cx="9865359" cy="5466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0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EC8CBA-A799-4796-9C9D-1D9C35FE24CB}"/>
              </a:ext>
            </a:extLst>
          </p:cNvPr>
          <p:cNvSpPr txBox="1"/>
          <p:nvPr/>
        </p:nvSpPr>
        <p:spPr>
          <a:xfrm>
            <a:off x="812800" y="477520"/>
            <a:ext cx="1056640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3254A43-CC5B-4341-8E01-DB3F90D281D2}"/>
              </a:ext>
            </a:extLst>
          </p:cNvPr>
          <p:cNvSpPr txBox="1"/>
          <p:nvPr/>
        </p:nvSpPr>
        <p:spPr>
          <a:xfrm>
            <a:off x="812800" y="1442720"/>
            <a:ext cx="10535920" cy="4247317"/>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1stFlrSF:</a:t>
            </a:r>
            <a:r>
              <a:rPr lang="en-US" b="0" i="0" dirty="0">
                <a:solidFill>
                  <a:srgbClr val="224B88"/>
                </a:solidFill>
                <a:effectLst/>
                <a:latin typeface="Georgia" panose="02040502050405020303"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2ndFlrSF:</a:t>
            </a:r>
            <a:r>
              <a:rPr lang="en-US" b="0" i="0" dirty="0">
                <a:solidFill>
                  <a:srgbClr val="224B88"/>
                </a:solidFill>
                <a:effectLst/>
                <a:latin typeface="Georgia" panose="02040502050405020303" pitchFamily="18" charset="0"/>
              </a:rPr>
              <a:t> There is a positive correlation between </a:t>
            </a:r>
            <a:r>
              <a:rPr lang="en-US" b="0" i="0" dirty="0" err="1">
                <a:solidFill>
                  <a:srgbClr val="224B88"/>
                </a:solidFill>
                <a:effectLst/>
                <a:latin typeface="Georgia" panose="02040502050405020303" pitchFamily="18" charset="0"/>
              </a:rPr>
              <a:t>SalePrice</a:t>
            </a:r>
            <a:r>
              <a:rPr lang="en-US" b="0" i="0" dirty="0">
                <a:solidFill>
                  <a:srgbClr val="224B88"/>
                </a:solidFill>
                <a:effectLst/>
                <a:latin typeface="Georgia" panose="02040502050405020303" pitchFamily="18" charset="0"/>
              </a:rPr>
              <a:t> and 2ndFlrSF. So it is obvious that the sale price increases based on the floors.</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a:t>
            </a:r>
            <a:r>
              <a:rPr lang="en-US" b="1" i="0" dirty="0" err="1">
                <a:solidFill>
                  <a:srgbClr val="224B88"/>
                </a:solidFill>
                <a:effectLst/>
                <a:latin typeface="Georgia" panose="02040502050405020303" pitchFamily="18" charset="0"/>
              </a:rPr>
              <a:t>GrLivArea</a:t>
            </a:r>
            <a:r>
              <a:rPr lang="en-US" b="1" i="0" dirty="0">
                <a:solidFill>
                  <a:srgbClr val="224B88"/>
                </a:solidFill>
                <a:effectLst/>
                <a:latin typeface="Georgia" panose="02040502050405020303" pitchFamily="18" charset="0"/>
              </a:rPr>
              <a:t>:</a:t>
            </a:r>
            <a:r>
              <a:rPr lang="en-US" b="0" i="0" dirty="0">
                <a:solidFill>
                  <a:srgbClr val="224B88"/>
                </a:solidFill>
                <a:effectLst/>
                <a:latin typeface="Georgia" panose="02040502050405020303" pitchFamily="18" charset="0"/>
              </a:rPr>
              <a:t> Most of the houses have above grade living area. There is a positive correlation between the label and feature. Here as the above grade living area increases, sale price also increases.</a:t>
            </a:r>
          </a:p>
          <a:p>
            <a:pPr algn="just"/>
            <a:endParaRPr lang="en-US" b="0" i="0" dirty="0">
              <a:solidFill>
                <a:srgbClr val="224B88"/>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224B88"/>
                </a:solidFill>
                <a:effectLst/>
                <a:latin typeface="Georgia" panose="02040502050405020303" pitchFamily="18" charset="0"/>
              </a:rPr>
              <a:t>SalePrice</a:t>
            </a:r>
            <a:r>
              <a:rPr lang="en-US" b="1" i="0" dirty="0">
                <a:solidFill>
                  <a:srgbClr val="224B88"/>
                </a:solidFill>
                <a:effectLst/>
                <a:latin typeface="Georgia" panose="02040502050405020303" pitchFamily="18" charset="0"/>
              </a:rPr>
              <a:t> vs </a:t>
            </a:r>
            <a:r>
              <a:rPr lang="en-US" b="1" i="0" dirty="0" err="1">
                <a:solidFill>
                  <a:srgbClr val="224B88"/>
                </a:solidFill>
                <a:effectLst/>
                <a:latin typeface="Georgia" panose="02040502050405020303" pitchFamily="18" charset="0"/>
              </a:rPr>
              <a:t>GarageArea</a:t>
            </a:r>
            <a:r>
              <a:rPr lang="en-US" b="1" i="0" dirty="0">
                <a:solidFill>
                  <a:srgbClr val="224B88"/>
                </a:solidFill>
                <a:effectLst/>
                <a:latin typeface="Georgia" panose="02040502050405020303" pitchFamily="18" charset="0"/>
              </a:rPr>
              <a:t>:</a:t>
            </a:r>
            <a:r>
              <a:rPr lang="en-US" b="0" i="0" dirty="0">
                <a:solidFill>
                  <a:srgbClr val="224B88"/>
                </a:solidFill>
                <a:effectLst/>
                <a:latin typeface="Georgia" panose="02040502050405020303" pitchFamily="18" charset="0"/>
              </a:rPr>
              <a:t> Similar to 2nd floor sf, here also positive linear relation between the label and feature. As size of garage area increases, sale price also increases. The sale price is high when size of garage area is </a:t>
            </a:r>
            <a:r>
              <a:rPr lang="en-US" b="0" i="0" dirty="0" err="1">
                <a:solidFill>
                  <a:srgbClr val="224B88"/>
                </a:solidFill>
                <a:effectLst/>
                <a:latin typeface="Georgia" panose="02040502050405020303" pitchFamily="18" charset="0"/>
              </a:rPr>
              <a:t>beween</a:t>
            </a:r>
            <a:r>
              <a:rPr lang="en-US" b="0" i="0" dirty="0">
                <a:solidFill>
                  <a:srgbClr val="224B88"/>
                </a:solidFill>
                <a:effectLst/>
                <a:latin typeface="Georgia" panose="02040502050405020303" pitchFamily="18" charset="0"/>
              </a:rPr>
              <a:t> 200-800 square feet.</a:t>
            </a:r>
          </a:p>
          <a:p>
            <a:endParaRPr lang="en-IN" dirty="0"/>
          </a:p>
        </p:txBody>
      </p:sp>
    </p:spTree>
    <p:extLst>
      <p:ext uri="{BB962C8B-B14F-4D97-AF65-F5344CB8AC3E}">
        <p14:creationId xmlns:p14="http://schemas.microsoft.com/office/powerpoint/2010/main" val="10647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5C032C-0480-4CF4-9464-5F56319121E4}"/>
              </a:ext>
            </a:extLst>
          </p:cNvPr>
          <p:cNvSpPr txBox="1"/>
          <p:nvPr/>
        </p:nvSpPr>
        <p:spPr>
          <a:xfrm>
            <a:off x="812800" y="193040"/>
            <a:ext cx="10541000" cy="584775"/>
          </a:xfrm>
          <a:prstGeom prst="rect">
            <a:avLst/>
          </a:prstGeom>
          <a:noFill/>
        </p:spPr>
        <p:txBody>
          <a:bodyPr wrap="square" rtlCol="0">
            <a:spAutoFit/>
          </a:bodyPr>
          <a:lstStyle/>
          <a:p>
            <a:pPr algn="ctr"/>
            <a:r>
              <a:rPr lang="en-US" sz="3200" dirty="0">
                <a:latin typeface="Georgia" panose="02040502050405020303" pitchFamily="18" charset="0"/>
              </a:rPr>
              <a:t>Visualizing Continuous Variables vs Sale Price</a:t>
            </a:r>
            <a:endParaRPr lang="en-IN" sz="3200" dirty="0">
              <a:latin typeface="Georgia" panose="02040502050405020303" pitchFamily="18" charset="0"/>
            </a:endParaRPr>
          </a:p>
        </p:txBody>
      </p:sp>
      <p:pic>
        <p:nvPicPr>
          <p:cNvPr id="7170" name="Picture 2">
            <a:extLst>
              <a:ext uri="{FF2B5EF4-FFF2-40B4-BE49-F238E27FC236}">
                <a16:creationId xmlns:a16="http://schemas.microsoft.com/office/drawing/2014/main" id="{9F4A7755-A66F-40AB-840D-7D6E408EBA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440" y="1087120"/>
            <a:ext cx="9916160" cy="539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09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14FD76-3571-4158-A4F8-F9D9B935672E}"/>
              </a:ext>
            </a:extLst>
          </p:cNvPr>
          <p:cNvSpPr txBox="1"/>
          <p:nvPr/>
        </p:nvSpPr>
        <p:spPr>
          <a:xfrm>
            <a:off x="853440" y="558800"/>
            <a:ext cx="104851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EBB3306-5C44-48CE-86EA-CE8441744064}"/>
              </a:ext>
            </a:extLst>
          </p:cNvPr>
          <p:cNvSpPr txBox="1"/>
          <p:nvPr/>
        </p:nvSpPr>
        <p:spPr>
          <a:xfrm>
            <a:off x="853440" y="1412240"/>
            <a:ext cx="10485120" cy="4220771"/>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From the plot I can notice there is negative linear relation between sale price and </a:t>
            </a:r>
            <a:r>
              <a:rPr lang="en-IN"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 buildings which have built long back are having less sales price compare to new buildings. Also, there are presence of outliers in the data.</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AgeRemod</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Similar to </a:t>
            </a:r>
            <a:r>
              <a:rPr lang="en-IN"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AgeBuilt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AgeGarage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SalePrice</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vs </a:t>
            </a:r>
            <a:r>
              <a:rPr lang="en-IN" b="1" dirty="0" err="1">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YrSold</a:t>
            </a:r>
            <a:r>
              <a:rPr lang="en-IN" b="1"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a:t>
            </a:r>
            <a:r>
              <a:rPr lang="en-IN" dirty="0">
                <a:solidFill>
                  <a:schemeClr val="accent1">
                    <a:lumMod val="60000"/>
                    <a:lumOff val="40000"/>
                  </a:schemeClr>
                </a:solidFill>
                <a:effectLst/>
                <a:latin typeface="Georgia" panose="02040502050405020303" pitchFamily="18" charset="0"/>
                <a:ea typeface="Times New Roman" panose="02020603050405020304" pitchFamily="18" charset="0"/>
                <a:cs typeface="Calibri" panose="020F0502020204030204" pitchFamily="34" charset="0"/>
              </a:rPr>
              <a:t> Almost all the buildings sold in the recent years and all of them have same sale price. There is no significance difference.</a:t>
            </a:r>
            <a:endParaRPr lang="en-IN" dirty="0">
              <a:solidFill>
                <a:schemeClr val="accent1">
                  <a:lumMod val="60000"/>
                  <a:lumOff val="40000"/>
                </a:schemeClr>
              </a:solidFill>
              <a:effectLst/>
              <a:latin typeface="Georgia" panose="02040502050405020303"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9361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F287C4-7D6E-4935-B3FE-FEF6F6A0BD08}"/>
              </a:ext>
            </a:extLst>
          </p:cNvPr>
          <p:cNvSpPr txBox="1"/>
          <p:nvPr/>
        </p:nvSpPr>
        <p:spPr>
          <a:xfrm>
            <a:off x="452761" y="275208"/>
            <a:ext cx="11058519" cy="1046440"/>
          </a:xfrm>
          <a:prstGeom prst="rect">
            <a:avLst/>
          </a:prstGeom>
          <a:noFill/>
        </p:spPr>
        <p:txBody>
          <a:bodyPr wrap="square" rtlCol="0">
            <a:spAutoFit/>
          </a:bodyPr>
          <a:lstStyle/>
          <a:p>
            <a:r>
              <a:rPr lang="en-US"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rPr>
              <a:t>     Index</a:t>
            </a:r>
            <a:endParaRPr lang="en-IN" sz="4400" b="1" dirty="0">
              <a:ln w="0"/>
              <a:solidFill>
                <a:srgbClr val="FFFF00"/>
              </a:solidFill>
              <a:effectLst>
                <a:reflection blurRad="6350" stA="53000" endA="300" endPos="35500" dir="5400000" sy="-90000" algn="bl" rotWithShape="0"/>
              </a:effectLst>
              <a:latin typeface="Book Antiqua" panose="02040602050305030304" pitchFamily="18" charset="0"/>
              <a:ea typeface="Cambria Math" panose="02040503050406030204" pitchFamily="18" charset="0"/>
            </a:endParaRPr>
          </a:p>
          <a:p>
            <a:endParaRPr lang="en-IN" dirty="0">
              <a:solidFill>
                <a:srgbClr val="FFFF00"/>
              </a:solidFill>
            </a:endParaRPr>
          </a:p>
        </p:txBody>
      </p:sp>
      <p:sp>
        <p:nvSpPr>
          <p:cNvPr id="3" name="TextBox 2">
            <a:extLst>
              <a:ext uri="{FF2B5EF4-FFF2-40B4-BE49-F238E27FC236}">
                <a16:creationId xmlns:a16="http://schemas.microsoft.com/office/drawing/2014/main" id="{5E4AE40F-632D-4587-A49E-B193F3566ADF}"/>
              </a:ext>
            </a:extLst>
          </p:cNvPr>
          <p:cNvSpPr txBox="1"/>
          <p:nvPr/>
        </p:nvSpPr>
        <p:spPr>
          <a:xfrm>
            <a:off x="1400783" y="1321648"/>
            <a:ext cx="10110497" cy="4632633"/>
          </a:xfrm>
          <a:prstGeom prst="rect">
            <a:avLst/>
          </a:prstGeom>
          <a:noFill/>
        </p:spPr>
        <p:txBody>
          <a:bodyPr wrap="square" rtlCol="0">
            <a:spAutoFit/>
          </a:bodyPr>
          <a:lstStyle/>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Introduction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Statement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Problem Understanding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&amp; Modelling Flowchart</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Exploratory Data Analysis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Data Analysis Steps Done</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Assumptions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Model Building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Saving the model and prediction results</a:t>
            </a:r>
          </a:p>
          <a:p>
            <a:pPr marL="457200" indent="-457200">
              <a:buFont typeface="Wingdings" panose="05000000000000000000" pitchFamily="2" charset="2"/>
              <a:buChar char="q"/>
            </a:pPr>
            <a:r>
              <a:rPr lang="en-US" sz="1800" dirty="0">
                <a:latin typeface="Georgia" panose="02040502050405020303" pitchFamily="18" charset="0"/>
                <a:ea typeface="Microsoft Sans Serif" panose="020B0604020202020204" pitchFamily="34" charset="0"/>
                <a:cs typeface="Microsoft Sans Serif" panose="020B0604020202020204" pitchFamily="34" charset="0"/>
              </a:rPr>
              <a:t>Conclusion</a:t>
            </a:r>
          </a:p>
          <a:p>
            <a:endParaRPr lang="en-IN" dirty="0"/>
          </a:p>
        </p:txBody>
      </p:sp>
    </p:spTree>
    <p:extLst>
      <p:ext uri="{BB962C8B-B14F-4D97-AF65-F5344CB8AC3E}">
        <p14:creationId xmlns:p14="http://schemas.microsoft.com/office/powerpoint/2010/main" val="95645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423E8-8DAE-42CC-8E7A-3A25B4C7C84D}"/>
              </a:ext>
            </a:extLst>
          </p:cNvPr>
          <p:cNvSpPr txBox="1"/>
          <p:nvPr/>
        </p:nvSpPr>
        <p:spPr>
          <a:xfrm>
            <a:off x="670560" y="182880"/>
            <a:ext cx="107594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8194" name="Picture 2">
            <a:extLst>
              <a:ext uri="{FF2B5EF4-FFF2-40B4-BE49-F238E27FC236}">
                <a16:creationId xmlns:a16="http://schemas.microsoft.com/office/drawing/2014/main" id="{9CA39EBC-9438-4573-8998-EC48083C58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985520"/>
            <a:ext cx="9702799" cy="5527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87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6E2D8-0341-471D-B0BE-254F87B8DEA7}"/>
              </a:ext>
            </a:extLst>
          </p:cNvPr>
          <p:cNvSpPr txBox="1"/>
          <p:nvPr/>
        </p:nvSpPr>
        <p:spPr>
          <a:xfrm>
            <a:off x="792480" y="619760"/>
            <a:ext cx="106070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C5084ABE-242F-4F91-99C8-3D7FA3F782D6}"/>
              </a:ext>
            </a:extLst>
          </p:cNvPr>
          <p:cNvSpPr txBox="1"/>
          <p:nvPr/>
        </p:nvSpPr>
        <p:spPr>
          <a:xfrm>
            <a:off x="792480" y="1524000"/>
            <a:ext cx="10607040" cy="3154710"/>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MSSubClass</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 sale price is high for the </a:t>
            </a:r>
            <a:r>
              <a:rPr lang="en-US" b="0" i="0" dirty="0" err="1">
                <a:solidFill>
                  <a:srgbClr val="EDED13"/>
                </a:solidFill>
                <a:effectLst/>
                <a:latin typeface="Georgia" panose="02040502050405020303" pitchFamily="18" charset="0"/>
              </a:rPr>
              <a:t>MSSubClass</a:t>
            </a:r>
            <a:r>
              <a:rPr lang="en-US" b="0" i="0" dirty="0">
                <a:solidFill>
                  <a:srgbClr val="EDED13"/>
                </a:solidFill>
                <a:effectLst/>
                <a:latin typeface="Georgia" panose="02040502050405020303" pitchFamily="18" charset="0"/>
              </a:rPr>
              <a:t> 60,120 and 20.</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BedroomAbvGr</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Many houses are having 0 and 4 bedrooms have high sales price also houses having 8 bedrooms also have high sales price. Other bedroom grades have average sale price.</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KitchenAbvGr</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Most of the houses have single kitchen and few houses have 2 kitchens. The sale price is also high in case of the houses having single kitchen.</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TotRmsAbvGrd</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We can observe some linear relation between Total rooms above grade and Sale Prices as the number of rooms increases the sales price also </a:t>
            </a:r>
            <a:r>
              <a:rPr lang="en-US" sz="1900" b="0" i="0" dirty="0">
                <a:solidFill>
                  <a:srgbClr val="EDED13"/>
                </a:solidFill>
                <a:effectLst/>
                <a:latin typeface="Georgia" panose="02040502050405020303" pitchFamily="18" charset="0"/>
              </a:rPr>
              <a:t>increases</a:t>
            </a:r>
            <a:r>
              <a:rPr lang="en-US" b="0" i="0" dirty="0">
                <a:solidFill>
                  <a:srgbClr val="EDED13"/>
                </a:solidFill>
                <a:effectLst/>
                <a:latin typeface="Helvetica Neue"/>
              </a:rPr>
              <a:t>.</a:t>
            </a:r>
          </a:p>
        </p:txBody>
      </p:sp>
    </p:spTree>
    <p:extLst>
      <p:ext uri="{BB962C8B-B14F-4D97-AF65-F5344CB8AC3E}">
        <p14:creationId xmlns:p14="http://schemas.microsoft.com/office/powerpoint/2010/main" val="3168912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047586-874B-4ACB-81ED-D380C6EE39E7}"/>
              </a:ext>
            </a:extLst>
          </p:cNvPr>
          <p:cNvSpPr txBox="1"/>
          <p:nvPr/>
        </p:nvSpPr>
        <p:spPr>
          <a:xfrm>
            <a:off x="731520" y="264160"/>
            <a:ext cx="1070864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9218" name="Picture 2">
            <a:extLst>
              <a:ext uri="{FF2B5EF4-FFF2-40B4-BE49-F238E27FC236}">
                <a16:creationId xmlns:a16="http://schemas.microsoft.com/office/drawing/2014/main" id="{CFD8BDC6-5286-4412-9DFB-745AD4ADA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20" y="1026160"/>
            <a:ext cx="9662159" cy="544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49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F588F1-7B8A-417A-93D3-C37190F382EC}"/>
              </a:ext>
            </a:extLst>
          </p:cNvPr>
          <p:cNvSpPr txBox="1"/>
          <p:nvPr/>
        </p:nvSpPr>
        <p:spPr>
          <a:xfrm>
            <a:off x="751840" y="558800"/>
            <a:ext cx="1068832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2B44595E-628A-463B-A1BE-34190F1E2957}"/>
              </a:ext>
            </a:extLst>
          </p:cNvPr>
          <p:cNvSpPr txBox="1"/>
          <p:nvPr/>
        </p:nvSpPr>
        <p:spPr>
          <a:xfrm>
            <a:off x="751840" y="1635760"/>
            <a:ext cx="10708640" cy="397031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BsmtFullBath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BsmtHalfBath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 houses do not have any single basement bathrooms and those houses have average sales price.</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FullBath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b="0" i="0" dirty="0">
              <a:solidFill>
                <a:srgbClr val="EDED13"/>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rgbClr val="EDED13"/>
                </a:solidFill>
                <a:effectLst/>
                <a:latin typeface="Georgia" panose="02040502050405020303" pitchFamily="18" charset="0"/>
              </a:rPr>
              <a:t>SalesPrice</a:t>
            </a:r>
            <a:r>
              <a:rPr lang="en-US" b="1" i="0" dirty="0">
                <a:solidFill>
                  <a:srgbClr val="EDED13"/>
                </a:solidFill>
                <a:effectLst/>
                <a:latin typeface="Georgia" panose="02040502050405020303" pitchFamily="18" charset="0"/>
              </a:rPr>
              <a:t> vs </a:t>
            </a:r>
            <a:r>
              <a:rPr lang="en-US" b="1" i="0" dirty="0" err="1">
                <a:solidFill>
                  <a:srgbClr val="EDED13"/>
                </a:solidFill>
                <a:effectLst/>
                <a:latin typeface="Georgia" panose="02040502050405020303" pitchFamily="18" charset="0"/>
              </a:rPr>
              <a:t>HalfBath</a:t>
            </a:r>
            <a:r>
              <a:rPr lang="en-US" b="1" i="0" dirty="0">
                <a:solidFill>
                  <a:srgbClr val="EDED13"/>
                </a:solidFill>
                <a:effectLst/>
                <a:latin typeface="Georgia" panose="02040502050405020303" pitchFamily="18" charset="0"/>
              </a:rPr>
              <a:t>:</a:t>
            </a:r>
            <a:r>
              <a:rPr lang="en-US" b="0" i="0" dirty="0">
                <a:solidFill>
                  <a:srgbClr val="EDED13"/>
                </a:solidFill>
                <a:effectLst/>
                <a:latin typeface="Georgia" panose="02040502050405020303" pitchFamily="18" charset="0"/>
              </a:rPr>
              <a:t> Some of the houses have no half bathrooms and also some of the houses have single half bathroom and very few houses have 2 half bathrooms. The houses with 0-1 half bathrooms have average sale price.</a:t>
            </a:r>
          </a:p>
        </p:txBody>
      </p:sp>
    </p:spTree>
    <p:extLst>
      <p:ext uri="{BB962C8B-B14F-4D97-AF65-F5344CB8AC3E}">
        <p14:creationId xmlns:p14="http://schemas.microsoft.com/office/powerpoint/2010/main" val="35214376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B52B6E-A5A1-425F-A324-72DD8980DEB4}"/>
              </a:ext>
            </a:extLst>
          </p:cNvPr>
          <p:cNvSpPr txBox="1"/>
          <p:nvPr/>
        </p:nvSpPr>
        <p:spPr>
          <a:xfrm>
            <a:off x="680720" y="213360"/>
            <a:ext cx="10840720" cy="584775"/>
          </a:xfrm>
          <a:prstGeom prst="rect">
            <a:avLst/>
          </a:prstGeom>
          <a:noFill/>
        </p:spPr>
        <p:txBody>
          <a:bodyPr wrap="square" rtlCol="0">
            <a:spAutoFit/>
          </a:bodyPr>
          <a:lstStyle/>
          <a:p>
            <a:pPr algn="ctr"/>
            <a:r>
              <a:rPr lang="en-US" sz="3200" dirty="0">
                <a:latin typeface="Georgia" panose="02040502050405020303" pitchFamily="18" charset="0"/>
              </a:rPr>
              <a:t>Visualizing Discrete Variables vs Sale Price</a:t>
            </a:r>
            <a:endParaRPr lang="en-IN" sz="3200" dirty="0">
              <a:latin typeface="Georgia" panose="02040502050405020303" pitchFamily="18" charset="0"/>
            </a:endParaRPr>
          </a:p>
        </p:txBody>
      </p:sp>
      <p:pic>
        <p:nvPicPr>
          <p:cNvPr id="10242" name="Picture 2">
            <a:extLst>
              <a:ext uri="{FF2B5EF4-FFF2-40B4-BE49-F238E27FC236}">
                <a16:creationId xmlns:a16="http://schemas.microsoft.com/office/drawing/2014/main" id="{3C3BA41B-A280-4D45-BC92-2F5BB1399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036320"/>
            <a:ext cx="9773919" cy="547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E87D0-12CC-4A71-B754-6F4A987786EA}"/>
              </a:ext>
            </a:extLst>
          </p:cNvPr>
          <p:cNvSpPr txBox="1"/>
          <p:nvPr/>
        </p:nvSpPr>
        <p:spPr>
          <a:xfrm>
            <a:off x="741680" y="731520"/>
            <a:ext cx="10708640"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64B08440-9A5D-45B2-8C9E-C3A4CE2FCAC3}"/>
              </a:ext>
            </a:extLst>
          </p:cNvPr>
          <p:cNvSpPr txBox="1"/>
          <p:nvPr/>
        </p:nvSpPr>
        <p:spPr>
          <a:xfrm>
            <a:off x="741680" y="1960880"/>
            <a:ext cx="10708640" cy="2031325"/>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Fireplaces:</a:t>
            </a:r>
            <a:r>
              <a:rPr lang="en-US" b="0" i="0" dirty="0">
                <a:solidFill>
                  <a:schemeClr val="accent1"/>
                </a:solidFill>
                <a:effectLst/>
                <a:latin typeface="Georgia" panose="02040502050405020303" pitchFamily="18" charset="0"/>
              </a:rPr>
              <a:t> Some houses have no fire places and some houses have 1-2 fire places. The sales price is high for houses having single fireplaces.</a:t>
            </a:r>
          </a:p>
          <a:p>
            <a:pPr algn="just"/>
            <a:endParaRPr lang="en-US" b="0" i="0" dirty="0">
              <a:solidFill>
                <a:schemeClr val="accent1"/>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a:t>
            </a:r>
            <a:r>
              <a:rPr lang="en-US" b="1" i="0" dirty="0" err="1">
                <a:solidFill>
                  <a:schemeClr val="accent1"/>
                </a:solidFill>
                <a:effectLst/>
                <a:latin typeface="Georgia" panose="02040502050405020303" pitchFamily="18" charset="0"/>
              </a:rPr>
              <a:t>GarageCars</a:t>
            </a:r>
            <a:r>
              <a:rPr lang="en-US" b="1" i="0" dirty="0">
                <a:solidFill>
                  <a:schemeClr val="accent1"/>
                </a:solidFill>
                <a:effectLst/>
                <a:latin typeface="Georgia" panose="02040502050405020303" pitchFamily="18" charset="0"/>
              </a:rPr>
              <a:t>:</a:t>
            </a:r>
            <a:r>
              <a:rPr lang="en-US" b="0" i="0" dirty="0">
                <a:solidFill>
                  <a:schemeClr val="accent1"/>
                </a:solidFill>
                <a:effectLst/>
                <a:latin typeface="Georgia" panose="02040502050405020303" pitchFamily="18" charset="0"/>
              </a:rPr>
              <a:t> There is positive linear relation between target and feature. As size of garage in car capacity increases, sales price also increases.</a:t>
            </a:r>
          </a:p>
          <a:p>
            <a:pPr algn="just"/>
            <a:endParaRPr lang="en-US" b="0" i="0" dirty="0">
              <a:solidFill>
                <a:schemeClr val="accent1"/>
              </a:solidFill>
              <a:effectLst/>
              <a:latin typeface="Georgia" panose="02040502050405020303" pitchFamily="18" charset="0"/>
            </a:endParaRPr>
          </a:p>
          <a:p>
            <a:pPr marL="342900" indent="-342900" algn="just">
              <a:buFont typeface="Wingdings" panose="05000000000000000000" pitchFamily="2" charset="2"/>
              <a:buChar char="ü"/>
            </a:pPr>
            <a:r>
              <a:rPr lang="en-US" b="1" i="0" dirty="0" err="1">
                <a:solidFill>
                  <a:schemeClr val="accent1"/>
                </a:solidFill>
                <a:effectLst/>
                <a:latin typeface="Georgia" panose="02040502050405020303" pitchFamily="18" charset="0"/>
              </a:rPr>
              <a:t>SalesPrice</a:t>
            </a:r>
            <a:r>
              <a:rPr lang="en-US" b="1" i="0" dirty="0">
                <a:solidFill>
                  <a:schemeClr val="accent1"/>
                </a:solidFill>
                <a:effectLst/>
                <a:latin typeface="Georgia" panose="02040502050405020303" pitchFamily="18" charset="0"/>
              </a:rPr>
              <a:t> vs </a:t>
            </a:r>
            <a:r>
              <a:rPr lang="en-US" b="1" i="0" dirty="0" err="1">
                <a:solidFill>
                  <a:schemeClr val="accent1"/>
                </a:solidFill>
                <a:effectLst/>
                <a:latin typeface="Georgia" panose="02040502050405020303" pitchFamily="18" charset="0"/>
              </a:rPr>
              <a:t>MoSold</a:t>
            </a:r>
            <a:r>
              <a:rPr lang="en-US" b="1" i="0" dirty="0">
                <a:solidFill>
                  <a:schemeClr val="accent1"/>
                </a:solidFill>
                <a:effectLst/>
                <a:latin typeface="Georgia" panose="02040502050405020303" pitchFamily="18" charset="0"/>
              </a:rPr>
              <a:t>:</a:t>
            </a:r>
            <a:r>
              <a:rPr lang="en-US" b="0" i="0" dirty="0">
                <a:solidFill>
                  <a:schemeClr val="accent1"/>
                </a:solidFill>
                <a:effectLst/>
                <a:latin typeface="Georgia" panose="02040502050405020303" pitchFamily="18" charset="0"/>
              </a:rPr>
              <a:t> Monthly sold have no significance impact on sale price.</a:t>
            </a:r>
          </a:p>
        </p:txBody>
      </p:sp>
    </p:spTree>
    <p:extLst>
      <p:ext uri="{BB962C8B-B14F-4D97-AF65-F5344CB8AC3E}">
        <p14:creationId xmlns:p14="http://schemas.microsoft.com/office/powerpoint/2010/main" val="198794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EF856B-6885-4AB8-9A73-9AB3B1AE5E1F}"/>
              </a:ext>
            </a:extLst>
          </p:cNvPr>
          <p:cNvSpPr txBox="1"/>
          <p:nvPr/>
        </p:nvSpPr>
        <p:spPr>
          <a:xfrm>
            <a:off x="721360" y="0"/>
            <a:ext cx="10749280" cy="584775"/>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1FF059AE-237E-4957-8AF5-7DC9DD52E3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 y="584776"/>
            <a:ext cx="11470640" cy="6273224"/>
          </a:xfrm>
          <a:prstGeom prst="rect">
            <a:avLst/>
          </a:prstGeom>
        </p:spPr>
      </p:pic>
    </p:spTree>
    <p:extLst>
      <p:ext uri="{BB962C8B-B14F-4D97-AF65-F5344CB8AC3E}">
        <p14:creationId xmlns:p14="http://schemas.microsoft.com/office/powerpoint/2010/main" val="2080255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50072-41E1-459D-9455-F93A0B48BF41}"/>
              </a:ext>
            </a:extLst>
          </p:cNvPr>
          <p:cNvSpPr txBox="1"/>
          <p:nvPr/>
        </p:nvSpPr>
        <p:spPr>
          <a:xfrm>
            <a:off x="476655" y="97277"/>
            <a:ext cx="1122571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44057EB3-D16B-42A6-9EBE-82D7DE004089}"/>
              </a:ext>
            </a:extLst>
          </p:cNvPr>
          <p:cNvSpPr txBox="1"/>
          <p:nvPr/>
        </p:nvSpPr>
        <p:spPr>
          <a:xfrm>
            <a:off x="783770" y="895739"/>
            <a:ext cx="10918603" cy="5585658"/>
          </a:xfrm>
          <a:prstGeom prst="rect">
            <a:avLst/>
          </a:prstGeom>
          <a:noFill/>
        </p:spPr>
        <p:txBody>
          <a:bodyPr wrap="square" rtlCol="0">
            <a:spAutoFit/>
          </a:bodyPr>
          <a:lstStyle/>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MSZoning</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SlaePrice</a:t>
            </a:r>
            <a:r>
              <a:rPr lang="en-US" b="1" i="0" dirty="0">
                <a:solidFill>
                  <a:schemeClr val="accent6">
                    <a:lumMod val="60000"/>
                    <a:lumOff val="40000"/>
                  </a:schemeClr>
                </a:solidFill>
                <a:effectLst/>
                <a:latin typeface="Georgia" panose="02040502050405020303" pitchFamily="18" charset="0"/>
              </a:rPr>
              <a:t> vs Street:</a:t>
            </a:r>
            <a:r>
              <a:rPr lang="en-US" b="0" i="0" dirty="0">
                <a:solidFill>
                  <a:schemeClr val="accent6">
                    <a:lumMod val="60000"/>
                    <a:lumOff val="40000"/>
                  </a:schemeClr>
                </a:solidFill>
                <a:effectLst/>
                <a:latin typeface="Georgia" panose="02040502050405020303" pitchFamily="18" charset="0"/>
              </a:rPr>
              <a:t> By observing the bar plot, it is obvious that the property of house with Paved type of road have high </a:t>
            </a:r>
            <a:r>
              <a:rPr lang="en-US" b="0" i="0" dirty="0" err="1">
                <a:solidFill>
                  <a:schemeClr val="accent6">
                    <a:lumMod val="60000"/>
                    <a:lumOff val="40000"/>
                  </a:schemeClr>
                </a:solidFill>
                <a:effectLst/>
                <a:latin typeface="Georgia" panose="02040502050405020303" pitchFamily="18" charset="0"/>
              </a:rPr>
              <a:t>SalePrice</a:t>
            </a:r>
            <a:r>
              <a:rPr lang="en-US" b="0" i="0" dirty="0">
                <a:solidFill>
                  <a:schemeClr val="accent6">
                    <a:lumMod val="60000"/>
                    <a:lumOff val="40000"/>
                  </a:schemeClr>
                </a:solidFill>
                <a:effectLst/>
                <a:latin typeface="Georgia" panose="02040502050405020303" pitchFamily="18" charset="0"/>
              </a:rPr>
              <a:t> and the </a:t>
            </a:r>
            <a:r>
              <a:rPr lang="en-US" b="0" i="0" dirty="0" err="1">
                <a:solidFill>
                  <a:schemeClr val="accent6">
                    <a:lumMod val="60000"/>
                    <a:lumOff val="40000"/>
                  </a:schemeClr>
                </a:solidFill>
                <a:effectLst/>
                <a:latin typeface="Georgia" panose="02040502050405020303" pitchFamily="18" charset="0"/>
              </a:rPr>
              <a:t>the</a:t>
            </a:r>
            <a:r>
              <a:rPr lang="en-US" b="0" i="0" dirty="0">
                <a:solidFill>
                  <a:schemeClr val="accent6">
                    <a:lumMod val="60000"/>
                    <a:lumOff val="40000"/>
                  </a:schemeClr>
                </a:solidFill>
                <a:effectLst/>
                <a:latin typeface="Georgia" panose="02040502050405020303" pitchFamily="18" charset="0"/>
              </a:rPr>
              <a:t> houses in gravel roads have very less sale price.</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SlaePrice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LotShape</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having moderately irregular and irregular shape of property have high sale price and houses with </a:t>
            </a:r>
            <a:r>
              <a:rPr lang="en-US" b="0" i="0" dirty="0" err="1">
                <a:solidFill>
                  <a:schemeClr val="accent6">
                    <a:lumMod val="60000"/>
                    <a:lumOff val="40000"/>
                  </a:schemeClr>
                </a:solidFill>
                <a:effectLst/>
                <a:latin typeface="Georgia" panose="02040502050405020303" pitchFamily="18" charset="0"/>
              </a:rPr>
              <a:t>regullar</a:t>
            </a:r>
            <a:r>
              <a:rPr lang="en-US" b="0" i="0" dirty="0">
                <a:solidFill>
                  <a:schemeClr val="accent6">
                    <a:lumMod val="60000"/>
                    <a:lumOff val="40000"/>
                  </a:schemeClr>
                </a:solidFill>
                <a:effectLst/>
                <a:latin typeface="Georgia" panose="02040502050405020303" pitchFamily="18" charset="0"/>
              </a:rPr>
              <a:t> type of property have less sale </a:t>
            </a:r>
            <a:r>
              <a:rPr lang="en-US" b="0" i="0" dirty="0" err="1">
                <a:solidFill>
                  <a:schemeClr val="accent6">
                    <a:lumMod val="60000"/>
                    <a:lumOff val="40000"/>
                  </a:schemeClr>
                </a:solidFill>
                <a:effectLst/>
                <a:latin typeface="Georgia" panose="02040502050405020303" pitchFamily="18" charset="0"/>
              </a:rPr>
              <a:t>peice</a:t>
            </a:r>
            <a:r>
              <a:rPr lang="en-US" b="0" i="0" dirty="0">
                <a:solidFill>
                  <a:schemeClr val="accent6">
                    <a:lumMod val="60000"/>
                    <a:lumOff val="40000"/>
                  </a:schemeClr>
                </a:solidFill>
                <a:effectLst/>
                <a:latin typeface="Georgia" panose="02040502050405020303" pitchFamily="18" charset="0"/>
              </a:rPr>
              <a:t>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LandContour</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LotConfig</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Most of the houses with Frontage on 3 sides of property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a:t>
            </a:r>
            <a:r>
              <a:rPr lang="en-US" b="1" i="0" dirty="0" err="1">
                <a:solidFill>
                  <a:schemeClr val="accent6">
                    <a:lumMod val="60000"/>
                    <a:lumOff val="40000"/>
                  </a:schemeClr>
                </a:solidFill>
                <a:effectLst/>
                <a:latin typeface="Georgia" panose="02040502050405020303" pitchFamily="18" charset="0"/>
              </a:rPr>
              <a:t>LandSlope</a:t>
            </a:r>
            <a:r>
              <a:rPr lang="en-US" b="1" i="0" dirty="0">
                <a:solidFill>
                  <a:schemeClr val="accent6">
                    <a:lumMod val="60000"/>
                    <a:lumOff val="40000"/>
                  </a:schemeClr>
                </a:solidFill>
                <a:effectLst/>
                <a:latin typeface="Georgia" panose="02040502050405020303" pitchFamily="18" charset="0"/>
              </a:rPr>
              <a:t>:</a:t>
            </a:r>
            <a:r>
              <a:rPr lang="en-US" b="0" i="0" dirty="0">
                <a:solidFill>
                  <a:schemeClr val="accent6">
                    <a:lumMod val="60000"/>
                    <a:lumOff val="40000"/>
                  </a:schemeClr>
                </a:solidFill>
                <a:effectLst/>
                <a:latin typeface="Georgia" panose="02040502050405020303" pitchFamily="18" charset="0"/>
              </a:rPr>
              <a:t> There is no significance difference between the slope of the property. As we can observe the houses having Gentle slope, Moderate Slope and Severe Slope have same sale price.</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Neighborhood:</a:t>
            </a:r>
            <a:r>
              <a:rPr lang="en-US" b="0" i="0" dirty="0">
                <a:solidFill>
                  <a:schemeClr val="accent6">
                    <a:lumMod val="60000"/>
                    <a:lumOff val="40000"/>
                  </a:schemeClr>
                </a:solidFill>
                <a:effectLst/>
                <a:latin typeface="Georgia" panose="02040502050405020303" pitchFamily="18" charset="0"/>
              </a:rPr>
              <a:t> The houses which are located near Northridge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Condition1:</a:t>
            </a:r>
            <a:r>
              <a:rPr lang="en-US" b="0" i="0" dirty="0">
                <a:solidFill>
                  <a:schemeClr val="accent6">
                    <a:lumMod val="60000"/>
                    <a:lumOff val="40000"/>
                  </a:schemeClr>
                </a:solidFill>
                <a:effectLst/>
                <a:latin typeface="Georgia" panose="02040502050405020303" pitchFamily="18" charset="0"/>
              </a:rPr>
              <a:t> The houses having the conditions adjacent to </a:t>
            </a:r>
            <a:r>
              <a:rPr lang="en-US" b="0" i="0" dirty="0" err="1">
                <a:solidFill>
                  <a:schemeClr val="accent6">
                    <a:lumMod val="60000"/>
                    <a:lumOff val="40000"/>
                  </a:schemeClr>
                </a:solidFill>
                <a:effectLst/>
                <a:latin typeface="Georgia" panose="02040502050405020303" pitchFamily="18" charset="0"/>
              </a:rPr>
              <a:t>postive</a:t>
            </a:r>
            <a:r>
              <a:rPr lang="en-US" b="0" i="0" dirty="0">
                <a:solidFill>
                  <a:schemeClr val="accent6">
                    <a:lumMod val="60000"/>
                    <a:lumOff val="40000"/>
                  </a:schemeClr>
                </a:solidFill>
                <a:effectLst/>
                <a:latin typeface="Georgia" panose="02040502050405020303" pitchFamily="18" charset="0"/>
              </a:rPr>
              <a:t> off-site feature and houses within 200' of North-South Railroad have high sale price compared to others.</a:t>
            </a:r>
          </a:p>
          <a:p>
            <a:pPr marL="342900" indent="-342900" algn="just">
              <a:buFont typeface="Wingdings" panose="05000000000000000000" pitchFamily="2" charset="2"/>
              <a:buChar char="ü"/>
            </a:pPr>
            <a:r>
              <a:rPr lang="en-US" b="1" i="0" dirty="0" err="1">
                <a:solidFill>
                  <a:schemeClr val="accent6">
                    <a:lumMod val="60000"/>
                    <a:lumOff val="40000"/>
                  </a:schemeClr>
                </a:solidFill>
                <a:effectLst/>
                <a:latin typeface="Georgia" panose="02040502050405020303" pitchFamily="18" charset="0"/>
              </a:rPr>
              <a:t>SalePrice</a:t>
            </a:r>
            <a:r>
              <a:rPr lang="en-US" b="1" i="0" dirty="0">
                <a:solidFill>
                  <a:schemeClr val="accent6">
                    <a:lumMod val="60000"/>
                    <a:lumOff val="40000"/>
                  </a:schemeClr>
                </a:solidFill>
                <a:effectLst/>
                <a:latin typeface="Georgia" panose="02040502050405020303" pitchFamily="18" charset="0"/>
              </a:rPr>
              <a:t> vs Condition2:</a:t>
            </a:r>
            <a:r>
              <a:rPr lang="en-US" b="0" i="0" dirty="0">
                <a:solidFill>
                  <a:schemeClr val="accent6">
                    <a:lumMod val="60000"/>
                    <a:lumOff val="40000"/>
                  </a:schemeClr>
                </a:solidFill>
                <a:effectLst/>
                <a:latin typeface="Georgia" panose="02040502050405020303" pitchFamily="18" charset="0"/>
              </a:rPr>
              <a:t> The houses having the conditions near positive off-site feature park, greenbelt, </a:t>
            </a:r>
            <a:r>
              <a:rPr lang="en-US" b="0" i="0" dirty="0" err="1">
                <a:solidFill>
                  <a:schemeClr val="accent6">
                    <a:lumMod val="60000"/>
                    <a:lumOff val="40000"/>
                  </a:schemeClr>
                </a:solidFill>
                <a:effectLst/>
                <a:latin typeface="Georgia" panose="02040502050405020303" pitchFamily="18" charset="0"/>
              </a:rPr>
              <a:t>etc</a:t>
            </a:r>
            <a:r>
              <a:rPr lang="en-US" b="0" i="0" dirty="0">
                <a:solidFill>
                  <a:schemeClr val="accent6">
                    <a:lumMod val="60000"/>
                    <a:lumOff val="40000"/>
                  </a:schemeClr>
                </a:solidFill>
                <a:effectLst/>
                <a:latin typeface="Georgia" panose="02040502050405020303" pitchFamily="18" charset="0"/>
              </a:rPr>
              <a:t> and adjacent to </a:t>
            </a:r>
            <a:r>
              <a:rPr lang="en-US" b="0" i="0" dirty="0" err="1">
                <a:solidFill>
                  <a:schemeClr val="accent6">
                    <a:lumMod val="60000"/>
                    <a:lumOff val="40000"/>
                  </a:schemeClr>
                </a:solidFill>
                <a:effectLst/>
                <a:latin typeface="Georgia" panose="02040502050405020303" pitchFamily="18" charset="0"/>
              </a:rPr>
              <a:t>postive</a:t>
            </a:r>
            <a:r>
              <a:rPr lang="en-US" b="0" i="0" dirty="0">
                <a:solidFill>
                  <a:schemeClr val="accent6">
                    <a:lumMod val="60000"/>
                    <a:lumOff val="40000"/>
                  </a:schemeClr>
                </a:solidFill>
                <a:effectLst/>
                <a:latin typeface="Georgia" panose="02040502050405020303" pitchFamily="18" charset="0"/>
              </a:rPr>
              <a:t> off-site feature have high sale price.</a:t>
            </a:r>
          </a:p>
          <a:p>
            <a:endParaRPr lang="en-IN" dirty="0"/>
          </a:p>
        </p:txBody>
      </p:sp>
    </p:spTree>
    <p:extLst>
      <p:ext uri="{BB962C8B-B14F-4D97-AF65-F5344CB8AC3E}">
        <p14:creationId xmlns:p14="http://schemas.microsoft.com/office/powerpoint/2010/main" val="1864850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3FD472-CD25-4E74-86E6-BEC9EE52246A}"/>
              </a:ext>
            </a:extLst>
          </p:cNvPr>
          <p:cNvSpPr txBox="1"/>
          <p:nvPr/>
        </p:nvSpPr>
        <p:spPr>
          <a:xfrm>
            <a:off x="642026" y="116732"/>
            <a:ext cx="10875524"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8" name="Picture 7">
            <a:extLst>
              <a:ext uri="{FF2B5EF4-FFF2-40B4-BE49-F238E27FC236}">
                <a16:creationId xmlns:a16="http://schemas.microsoft.com/office/drawing/2014/main" id="{06E2DB47-D546-4E35-832F-0EB9A89C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450" y="701506"/>
            <a:ext cx="11517550" cy="6156493"/>
          </a:xfrm>
          <a:prstGeom prst="rect">
            <a:avLst/>
          </a:prstGeom>
        </p:spPr>
      </p:pic>
    </p:spTree>
    <p:extLst>
      <p:ext uri="{BB962C8B-B14F-4D97-AF65-F5344CB8AC3E}">
        <p14:creationId xmlns:p14="http://schemas.microsoft.com/office/powerpoint/2010/main" val="19512336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D43787-7DED-4AC6-A6FB-500205A20171}"/>
              </a:ext>
            </a:extLst>
          </p:cNvPr>
          <p:cNvSpPr txBox="1"/>
          <p:nvPr/>
        </p:nvSpPr>
        <p:spPr>
          <a:xfrm>
            <a:off x="625813" y="428017"/>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8F9A6712-77E0-470F-8895-DE30D11B52A6}"/>
              </a:ext>
            </a:extLst>
          </p:cNvPr>
          <p:cNvSpPr txBox="1"/>
          <p:nvPr/>
        </p:nvSpPr>
        <p:spPr>
          <a:xfrm>
            <a:off x="625814" y="1235413"/>
            <a:ext cx="10940374" cy="4524315"/>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BldgType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Most of the houses are Single-family Detached and Townhouse End Unit and they have higher sale price compared to other categories.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HouseStyle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Houses which are having style of dwelling 2nd level finished and Two story have high sale price compared to other types.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RoofStyle</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The houses having the roof style Flat, Hip and Shed have high sale price and the houses having </a:t>
            </a:r>
            <a:r>
              <a:rPr lang="en-US" b="0" i="0" dirty="0" err="1">
                <a:solidFill>
                  <a:srgbClr val="14E5EA"/>
                </a:solidFill>
                <a:effectLst/>
                <a:latin typeface="Georgia" panose="02040502050405020303" pitchFamily="18" charset="0"/>
              </a:rPr>
              <a:t>gabrel</a:t>
            </a:r>
            <a:r>
              <a:rPr lang="en-US" b="0" i="0" dirty="0">
                <a:solidFill>
                  <a:srgbClr val="14E5EA"/>
                </a:solidFill>
                <a:effectLst/>
                <a:latin typeface="Georgia" panose="02040502050405020303" pitchFamily="18" charset="0"/>
              </a:rPr>
              <a:t> roof style have less sale price.</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a:t>
            </a:r>
            <a:r>
              <a:rPr lang="en-US" b="1" i="0" dirty="0" err="1">
                <a:solidFill>
                  <a:srgbClr val="14E5EA"/>
                </a:solidFill>
                <a:effectLst/>
                <a:latin typeface="Georgia" panose="02040502050405020303" pitchFamily="18" charset="0"/>
              </a:rPr>
              <a:t>RoofMatl</a:t>
            </a:r>
            <a:r>
              <a:rPr lang="en-US" b="1" i="0" dirty="0">
                <a:solidFill>
                  <a:srgbClr val="14E5EA"/>
                </a:solidFill>
                <a:effectLst/>
                <a:latin typeface="Georgia" panose="02040502050405020303" pitchFamily="18" charset="0"/>
              </a:rPr>
              <a:t>:</a:t>
            </a:r>
            <a:r>
              <a:rPr lang="en-US" b="0" i="0" dirty="0">
                <a:solidFill>
                  <a:srgbClr val="14E5EA"/>
                </a:solidFill>
                <a:effectLst/>
                <a:latin typeface="Georgia" panose="02040502050405020303" pitchFamily="18" charset="0"/>
              </a:rPr>
              <a:t> Houses with Wood Shingles root materials have high sale prices.</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Exterior1st:</a:t>
            </a:r>
            <a:r>
              <a:rPr lang="en-US" b="0" i="0" dirty="0">
                <a:solidFill>
                  <a:srgbClr val="14E5EA"/>
                </a:solidFill>
                <a:effectLst/>
                <a:latin typeface="Georgia" panose="02040502050405020303" pitchFamily="18" charset="0"/>
              </a:rPr>
              <a:t> Houses having Imitation Stucco, Stone and Cement Board as 1st exterior cover have high sale price.</a:t>
            </a:r>
          </a:p>
          <a:p>
            <a:pPr algn="just"/>
            <a:endParaRPr lang="en-US" b="0" i="0" dirty="0">
              <a:solidFill>
                <a:srgbClr val="14E5EA"/>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14E5EA"/>
                </a:solidFill>
                <a:effectLst/>
                <a:latin typeface="Georgia" panose="02040502050405020303" pitchFamily="18" charset="0"/>
              </a:rPr>
              <a:t>SalePrice</a:t>
            </a:r>
            <a:r>
              <a:rPr lang="en-US" b="1" i="0" dirty="0">
                <a:solidFill>
                  <a:srgbClr val="14E5EA"/>
                </a:solidFill>
                <a:effectLst/>
                <a:latin typeface="Georgia" panose="02040502050405020303" pitchFamily="18" charset="0"/>
              </a:rPr>
              <a:t> vs Exterior2nd:</a:t>
            </a:r>
            <a:r>
              <a:rPr lang="en-US" b="0" i="0" dirty="0">
                <a:solidFill>
                  <a:srgbClr val="14E5EA"/>
                </a:solidFill>
                <a:effectLst/>
                <a:latin typeface="Georgia" panose="02040502050405020303" pitchFamily="18" charset="0"/>
              </a:rPr>
              <a:t> Houses having Imitation Stucco and other as 2nd cover have high sale price.</a:t>
            </a:r>
          </a:p>
        </p:txBody>
      </p:sp>
    </p:spTree>
    <p:extLst>
      <p:ext uri="{BB962C8B-B14F-4D97-AF65-F5344CB8AC3E}">
        <p14:creationId xmlns:p14="http://schemas.microsoft.com/office/powerpoint/2010/main" val="188565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394080-BC52-4491-9144-A6D3264EA096}"/>
              </a:ext>
            </a:extLst>
          </p:cNvPr>
          <p:cNvSpPr txBox="1"/>
          <p:nvPr/>
        </p:nvSpPr>
        <p:spPr>
          <a:xfrm>
            <a:off x="701040" y="372348"/>
            <a:ext cx="10932160" cy="646331"/>
          </a:xfrm>
          <a:prstGeom prst="rect">
            <a:avLst/>
          </a:prstGeom>
          <a:noFill/>
        </p:spPr>
        <p:txBody>
          <a:bodyPr wrap="square" rtlCol="0">
            <a:spAutoFit/>
          </a:bodyPr>
          <a:lstStyle/>
          <a:p>
            <a:pPr algn="ctr"/>
            <a:r>
              <a:rPr lang="en-US" sz="3600" u="sng" dirty="0">
                <a:latin typeface="Georgia" panose="02040502050405020303" pitchFamily="18" charset="0"/>
              </a:rPr>
              <a:t>INTRODUCTION</a:t>
            </a:r>
            <a:endParaRPr lang="en-IN" sz="3600" u="sng" dirty="0">
              <a:latin typeface="Georgia" panose="02040502050405020303" pitchFamily="18" charset="0"/>
            </a:endParaRPr>
          </a:p>
        </p:txBody>
      </p:sp>
      <p:sp>
        <p:nvSpPr>
          <p:cNvPr id="7" name="TextBox 6">
            <a:extLst>
              <a:ext uri="{FF2B5EF4-FFF2-40B4-BE49-F238E27FC236}">
                <a16:creationId xmlns:a16="http://schemas.microsoft.com/office/drawing/2014/main" id="{FBED7C39-32E9-4BC9-8323-6B9792634B67}"/>
              </a:ext>
            </a:extLst>
          </p:cNvPr>
          <p:cNvSpPr txBox="1"/>
          <p:nvPr/>
        </p:nvSpPr>
        <p:spPr>
          <a:xfrm>
            <a:off x="701040" y="1432560"/>
            <a:ext cx="10932160" cy="3344377"/>
          </a:xfrm>
          <a:prstGeom prst="rect">
            <a:avLst/>
          </a:prstGeom>
          <a:noFill/>
        </p:spPr>
        <p:txBody>
          <a:bodyPr wrap="square" rtlCol="0">
            <a:spAutoFit/>
          </a:bodyPr>
          <a:lstStyle/>
          <a:p>
            <a:pPr marL="342900" indent="-342900" algn="just">
              <a:lnSpc>
                <a:spcPct val="107000"/>
              </a:lnSpc>
              <a:spcAft>
                <a:spcPts val="800"/>
              </a:spcAf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Thousands of houses are sold every day. There are some questions every buyer asks himself like: What is the actual price that this house deserves? Am I paying a fair price? Also</a:t>
            </a: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pc="3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lnSpc>
                <a:spcPct val="107000"/>
              </a:lnSpc>
              <a:spcAft>
                <a:spcPts val="800"/>
              </a:spcAft>
              <a:buFont typeface="Wingdings" panose="05000000000000000000" pitchFamily="2" charset="2"/>
              <a:buChar char="ü"/>
            </a:pPr>
            <a:r>
              <a:rPr lang="en-IN" spc="30" dirty="0">
                <a:effectLst/>
                <a:latin typeface="Georgia" panose="02040502050405020303" pitchFamily="18" charset="0"/>
                <a:ea typeface="Microsoft Sans Serif" panose="020B0604020202020204" pitchFamily="34" charset="0"/>
                <a:cs typeface="Microsoft Sans Serif" panose="020B0604020202020204" pitchFamily="34" charset="0"/>
              </a:rPr>
              <a:t>In this study, </a:t>
            </a: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dirty="0"/>
          </a:p>
        </p:txBody>
      </p:sp>
    </p:spTree>
    <p:extLst>
      <p:ext uri="{BB962C8B-B14F-4D97-AF65-F5344CB8AC3E}">
        <p14:creationId xmlns:p14="http://schemas.microsoft.com/office/powerpoint/2010/main" val="3982223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8ECE07-1EBC-4891-8D29-3BBBBCBA0E11}"/>
              </a:ext>
            </a:extLst>
          </p:cNvPr>
          <p:cNvSpPr txBox="1"/>
          <p:nvPr/>
        </p:nvSpPr>
        <p:spPr>
          <a:xfrm>
            <a:off x="567447" y="87549"/>
            <a:ext cx="11057106"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6A0A4B8-DBAC-47B2-A2A9-6A3B3CB7B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47" y="672324"/>
            <a:ext cx="11624553" cy="6185676"/>
          </a:xfrm>
          <a:prstGeom prst="rect">
            <a:avLst/>
          </a:prstGeom>
        </p:spPr>
      </p:pic>
    </p:spTree>
    <p:extLst>
      <p:ext uri="{BB962C8B-B14F-4D97-AF65-F5344CB8AC3E}">
        <p14:creationId xmlns:p14="http://schemas.microsoft.com/office/powerpoint/2010/main" val="82513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673509-1CDF-4220-AC68-198783E20D9D}"/>
              </a:ext>
            </a:extLst>
          </p:cNvPr>
          <p:cNvSpPr txBox="1"/>
          <p:nvPr/>
        </p:nvSpPr>
        <p:spPr>
          <a:xfrm flipH="1">
            <a:off x="687745" y="379379"/>
            <a:ext cx="10862229"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3A7CBC45-DAF0-46D6-B30E-787AFDA95D7D}"/>
              </a:ext>
            </a:extLst>
          </p:cNvPr>
          <p:cNvSpPr txBox="1"/>
          <p:nvPr/>
        </p:nvSpPr>
        <p:spPr>
          <a:xfrm>
            <a:off x="865762" y="1254868"/>
            <a:ext cx="10684212" cy="5078313"/>
          </a:xfrm>
          <a:prstGeom prst="rect">
            <a:avLst/>
          </a:prstGeom>
          <a:noFill/>
        </p:spPr>
        <p:txBody>
          <a:bodyPr wrap="square" rtlCol="0">
            <a:spAutoFit/>
          </a:bodyPr>
          <a:lstStyle/>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MasVnrType</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Houses having Stone Masonry veneer type have high sale price than other types.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Foundation:</a:t>
            </a:r>
            <a:r>
              <a:rPr lang="en-US" b="0" i="0" dirty="0">
                <a:solidFill>
                  <a:srgbClr val="74AA56"/>
                </a:solidFill>
                <a:effectLst/>
                <a:latin typeface="Georgia" panose="02040502050405020303" pitchFamily="18" charset="0"/>
              </a:rPr>
              <a:t> Houses having Poured </a:t>
            </a:r>
            <a:r>
              <a:rPr lang="en-US" b="0" i="0" dirty="0" err="1">
                <a:solidFill>
                  <a:srgbClr val="74AA56"/>
                </a:solidFill>
                <a:effectLst/>
                <a:latin typeface="Georgia" panose="02040502050405020303" pitchFamily="18" charset="0"/>
              </a:rPr>
              <a:t>Contrete</a:t>
            </a:r>
            <a:r>
              <a:rPr lang="en-US" b="0" i="0" dirty="0">
                <a:solidFill>
                  <a:srgbClr val="74AA56"/>
                </a:solidFill>
                <a:effectLst/>
                <a:latin typeface="Georgia" panose="02040502050405020303" pitchFamily="18" charset="0"/>
              </a:rPr>
              <a:t> as foundation type have high sale price compared to other types.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BsmtExposure</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Houses having good walkout or garden level walls have high sale price compared to others.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BsmtFinType1:</a:t>
            </a:r>
            <a:r>
              <a:rPr lang="en-US" b="0" i="0" dirty="0">
                <a:solidFill>
                  <a:srgbClr val="74AA56"/>
                </a:solidFill>
                <a:effectLst/>
                <a:latin typeface="Georgia" panose="02040502050405020303" pitchFamily="18" charset="0"/>
              </a:rPr>
              <a:t> The sale price is high for the houses containing good living quarters basement finished area.</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BsmtFinType2:</a:t>
            </a:r>
            <a:r>
              <a:rPr lang="en-US" b="0" i="0" dirty="0">
                <a:solidFill>
                  <a:srgbClr val="74AA56"/>
                </a:solidFill>
                <a:effectLst/>
                <a:latin typeface="Georgia" panose="02040502050405020303"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Heating:</a:t>
            </a:r>
            <a:r>
              <a:rPr lang="en-US" b="0" i="0" dirty="0">
                <a:solidFill>
                  <a:srgbClr val="74AA56"/>
                </a:solidFill>
                <a:effectLst/>
                <a:latin typeface="Georgia" panose="02040502050405020303" pitchFamily="18" charset="0"/>
              </a:rPr>
              <a:t> The houses having the heating type gas forced warm air furnace and gas hot water or steam heat have high sale price.</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a:t>
            </a:r>
            <a:r>
              <a:rPr lang="en-US" b="1" i="0" dirty="0" err="1">
                <a:solidFill>
                  <a:srgbClr val="74AA56"/>
                </a:solidFill>
                <a:effectLst/>
                <a:latin typeface="Georgia" panose="02040502050405020303" pitchFamily="18" charset="0"/>
              </a:rPr>
              <a:t>CentralAir</a:t>
            </a:r>
            <a:r>
              <a:rPr lang="en-US" b="1" i="0" dirty="0">
                <a:solidFill>
                  <a:srgbClr val="74AA56"/>
                </a:solidFill>
                <a:effectLst/>
                <a:latin typeface="Georgia" panose="02040502050405020303" pitchFamily="18" charset="0"/>
              </a:rPr>
              <a:t>:</a:t>
            </a:r>
            <a:r>
              <a:rPr lang="en-US" b="0" i="0" dirty="0">
                <a:solidFill>
                  <a:srgbClr val="74AA56"/>
                </a:solidFill>
                <a:effectLst/>
                <a:latin typeface="Georgia" panose="02040502050405020303" pitchFamily="18" charset="0"/>
              </a:rPr>
              <a:t> Most of the houses have central air conditioning so it is obvious that these houses have high sale price.</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Electrical:</a:t>
            </a:r>
            <a:r>
              <a:rPr lang="en-US" b="0" i="0" dirty="0">
                <a:solidFill>
                  <a:srgbClr val="74AA56"/>
                </a:solidFill>
                <a:effectLst/>
                <a:latin typeface="Georgia" panose="02040502050405020303" pitchFamily="18" charset="0"/>
              </a:rPr>
              <a:t> Most of the houses having standard circuit breakers &amp; </a:t>
            </a:r>
            <a:r>
              <a:rPr lang="en-US" b="0" i="0" dirty="0" err="1">
                <a:solidFill>
                  <a:srgbClr val="74AA56"/>
                </a:solidFill>
                <a:effectLst/>
                <a:latin typeface="Georgia" panose="02040502050405020303" pitchFamily="18" charset="0"/>
              </a:rPr>
              <a:t>romex</a:t>
            </a:r>
            <a:r>
              <a:rPr lang="en-US" b="0" i="0" dirty="0">
                <a:solidFill>
                  <a:srgbClr val="74AA56"/>
                </a:solidFill>
                <a:effectLst/>
                <a:latin typeface="Georgia" panose="02040502050405020303" pitchFamily="18" charset="0"/>
              </a:rPr>
              <a:t> have high sale price compared to others.</a:t>
            </a:r>
          </a:p>
          <a:p>
            <a:pPr marL="285750" indent="-285750" algn="just">
              <a:buFont typeface="Wingdings" panose="05000000000000000000" pitchFamily="2" charset="2"/>
              <a:buChar char="ü"/>
            </a:pPr>
            <a:r>
              <a:rPr lang="en-US" b="1" i="0" dirty="0" err="1">
                <a:solidFill>
                  <a:srgbClr val="74AA56"/>
                </a:solidFill>
                <a:effectLst/>
                <a:latin typeface="Georgia" panose="02040502050405020303" pitchFamily="18" charset="0"/>
              </a:rPr>
              <a:t>SalePrice</a:t>
            </a:r>
            <a:r>
              <a:rPr lang="en-US" b="1" i="0" dirty="0">
                <a:solidFill>
                  <a:srgbClr val="74AA56"/>
                </a:solidFill>
                <a:effectLst/>
                <a:latin typeface="Georgia" panose="02040502050405020303" pitchFamily="18" charset="0"/>
              </a:rPr>
              <a:t> vs Functional:</a:t>
            </a:r>
            <a:r>
              <a:rPr lang="en-US" b="0" i="0" dirty="0">
                <a:solidFill>
                  <a:srgbClr val="74AA56"/>
                </a:solidFill>
                <a:effectLst/>
                <a:latin typeface="Georgia" panose="02040502050405020303" pitchFamily="18" charset="0"/>
              </a:rPr>
              <a:t> The houses having the typical functionality have maximum sales price and others have average sale price.</a:t>
            </a:r>
          </a:p>
        </p:txBody>
      </p:sp>
    </p:spTree>
    <p:extLst>
      <p:ext uri="{BB962C8B-B14F-4D97-AF65-F5344CB8AC3E}">
        <p14:creationId xmlns:p14="http://schemas.microsoft.com/office/powerpoint/2010/main" val="2839064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18A56A-95EE-4C60-84DC-A828116BC617}"/>
              </a:ext>
            </a:extLst>
          </p:cNvPr>
          <p:cNvSpPr txBox="1"/>
          <p:nvPr/>
        </p:nvSpPr>
        <p:spPr>
          <a:xfrm>
            <a:off x="680936" y="126461"/>
            <a:ext cx="10869038" cy="584775"/>
          </a:xfrm>
          <a:prstGeom prst="rect">
            <a:avLst/>
          </a:prstGeom>
          <a:noFill/>
        </p:spPr>
        <p:txBody>
          <a:bodyPr wrap="square" rtlCol="0">
            <a:spAutoFit/>
          </a:bodyPr>
          <a:lstStyle/>
          <a:p>
            <a:pPr algn="ctr"/>
            <a:r>
              <a:rPr lang="en-US" sz="3200" dirty="0">
                <a:latin typeface="Georgia" panose="02040502050405020303" pitchFamily="18" charset="0"/>
              </a:rPr>
              <a:t>Visualizing Nominal Variables vs Sale Price</a:t>
            </a:r>
            <a:endParaRPr lang="en-IN" sz="3200" dirty="0">
              <a:latin typeface="Georgia" panose="02040502050405020303" pitchFamily="18" charset="0"/>
            </a:endParaRPr>
          </a:p>
        </p:txBody>
      </p:sp>
      <p:pic>
        <p:nvPicPr>
          <p:cNvPr id="6" name="Picture 5">
            <a:extLst>
              <a:ext uri="{FF2B5EF4-FFF2-40B4-BE49-F238E27FC236}">
                <a16:creationId xmlns:a16="http://schemas.microsoft.com/office/drawing/2014/main" id="{57FA601F-4605-4C25-A5A4-4321DFD3A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11236"/>
            <a:ext cx="11511064" cy="6146764"/>
          </a:xfrm>
          <a:prstGeom prst="rect">
            <a:avLst/>
          </a:prstGeom>
        </p:spPr>
      </p:pic>
    </p:spTree>
    <p:extLst>
      <p:ext uri="{BB962C8B-B14F-4D97-AF65-F5344CB8AC3E}">
        <p14:creationId xmlns:p14="http://schemas.microsoft.com/office/powerpoint/2010/main" val="2090051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21E6AF-7F7C-4D3D-859A-EDAA204770E8}"/>
              </a:ext>
            </a:extLst>
          </p:cNvPr>
          <p:cNvSpPr txBox="1"/>
          <p:nvPr/>
        </p:nvSpPr>
        <p:spPr>
          <a:xfrm>
            <a:off x="625813" y="525294"/>
            <a:ext cx="10940374"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6" name="TextBox 5">
            <a:extLst>
              <a:ext uri="{FF2B5EF4-FFF2-40B4-BE49-F238E27FC236}">
                <a16:creationId xmlns:a16="http://schemas.microsoft.com/office/drawing/2014/main" id="{6F2D37A3-7758-4F8B-88BC-7AE4FCA8C6FE}"/>
              </a:ext>
            </a:extLst>
          </p:cNvPr>
          <p:cNvSpPr txBox="1"/>
          <p:nvPr/>
        </p:nvSpPr>
        <p:spPr>
          <a:xfrm>
            <a:off x="625813" y="1166843"/>
            <a:ext cx="10940374" cy="4801314"/>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FireplaceQu</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The houses having excellent exceptional masonry fireplace quality have high sale price and the houses having poor fireplace quality have very less sale price compared to others.</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GarageType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The houses having built-in garage have high sale price compared to others.</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GarageFinish</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Garages located inside the house which is got finished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PavedDrive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Houses having paved drive ways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SaleType</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Many houses having sale types as just constructed and sold and Contract 15% Down payment regular terms have high sale price.</a:t>
            </a:r>
          </a:p>
          <a:p>
            <a:pPr algn="just"/>
            <a:endParaRPr lang="en-US" b="0" i="0" dirty="0">
              <a:solidFill>
                <a:srgbClr val="868424"/>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rgbClr val="868424"/>
                </a:solidFill>
                <a:effectLst/>
                <a:latin typeface="Georgia" panose="02040502050405020303" pitchFamily="18" charset="0"/>
              </a:rPr>
              <a:t>SalePrice</a:t>
            </a:r>
            <a:r>
              <a:rPr lang="en-US" b="1" i="0" dirty="0">
                <a:solidFill>
                  <a:srgbClr val="868424"/>
                </a:solidFill>
                <a:effectLst/>
                <a:latin typeface="Georgia" panose="02040502050405020303" pitchFamily="18" charset="0"/>
              </a:rPr>
              <a:t> vs </a:t>
            </a:r>
            <a:r>
              <a:rPr lang="en-US" b="1" i="0" dirty="0" err="1">
                <a:solidFill>
                  <a:srgbClr val="868424"/>
                </a:solidFill>
                <a:effectLst/>
                <a:latin typeface="Georgia" panose="02040502050405020303" pitchFamily="18" charset="0"/>
              </a:rPr>
              <a:t>SaleCondition</a:t>
            </a:r>
            <a:r>
              <a:rPr lang="en-US" b="1" i="0" dirty="0">
                <a:solidFill>
                  <a:srgbClr val="868424"/>
                </a:solidFill>
                <a:effectLst/>
                <a:latin typeface="Georgia" panose="02040502050405020303" pitchFamily="18" charset="0"/>
              </a:rPr>
              <a:t>:</a:t>
            </a:r>
            <a:r>
              <a:rPr lang="en-US" b="0" i="0" dirty="0">
                <a:solidFill>
                  <a:srgbClr val="868424"/>
                </a:solidFill>
                <a:effectLst/>
                <a:latin typeface="Georgia" panose="02040502050405020303" pitchFamily="18" charset="0"/>
              </a:rPr>
              <a:t> Houses having partial sale condition that is home was not completed when last assessed have high sale price.</a:t>
            </a:r>
          </a:p>
        </p:txBody>
      </p:sp>
    </p:spTree>
    <p:extLst>
      <p:ext uri="{BB962C8B-B14F-4D97-AF65-F5344CB8AC3E}">
        <p14:creationId xmlns:p14="http://schemas.microsoft.com/office/powerpoint/2010/main" val="3018771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8EE592-859D-49CB-93A3-0AE1EE21728D}"/>
              </a:ext>
            </a:extLst>
          </p:cNvPr>
          <p:cNvSpPr txBox="1"/>
          <p:nvPr/>
        </p:nvSpPr>
        <p:spPr>
          <a:xfrm>
            <a:off x="680936" y="214009"/>
            <a:ext cx="10830127"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4" name="Picture 3">
            <a:extLst>
              <a:ext uri="{FF2B5EF4-FFF2-40B4-BE49-F238E27FC236}">
                <a16:creationId xmlns:a16="http://schemas.microsoft.com/office/drawing/2014/main" id="{63C3A6F0-C61A-43F3-BBE5-B85D6614F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937" y="798784"/>
            <a:ext cx="11511064" cy="6059216"/>
          </a:xfrm>
          <a:prstGeom prst="rect">
            <a:avLst/>
          </a:prstGeom>
        </p:spPr>
      </p:pic>
    </p:spTree>
    <p:extLst>
      <p:ext uri="{BB962C8B-B14F-4D97-AF65-F5344CB8AC3E}">
        <p14:creationId xmlns:p14="http://schemas.microsoft.com/office/powerpoint/2010/main" val="3891403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380853-27D8-4733-BE3A-5E06F79B8737}"/>
              </a:ext>
            </a:extLst>
          </p:cNvPr>
          <p:cNvSpPr txBox="1"/>
          <p:nvPr/>
        </p:nvSpPr>
        <p:spPr>
          <a:xfrm>
            <a:off x="690664" y="340469"/>
            <a:ext cx="1090470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0FB6EC73-B656-4DF4-84D0-5A65D2531B3C}"/>
              </a:ext>
            </a:extLst>
          </p:cNvPr>
          <p:cNvSpPr txBox="1"/>
          <p:nvPr/>
        </p:nvSpPr>
        <p:spPr>
          <a:xfrm>
            <a:off x="596630" y="925244"/>
            <a:ext cx="10998740" cy="563231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ExterQual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Houses having excellent quality of the material on the exterior have high sale price and houses having fair quality have very less sale price.</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ExterCond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Houses having excellent condition of the material on the exterior have high sale price and the houses having poor condition of the material on the exterior have very less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BsmtQual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evaluates the excellent quality of height of the basement have high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BsmtCond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evaluates the good quality of general condition of the basement have high sale price compared to others.</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OverallQual</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a:t>
            </a:r>
            <a:r>
              <a:rPr lang="en-US" b="0" i="0" dirty="0" err="1">
                <a:solidFill>
                  <a:schemeClr val="accent1">
                    <a:lumMod val="60000"/>
                    <a:lumOff val="40000"/>
                  </a:schemeClr>
                </a:solidFill>
                <a:effectLst/>
                <a:latin typeface="Georgia" panose="02040502050405020303" pitchFamily="18" charset="0"/>
              </a:rPr>
              <a:t>SalePrice</a:t>
            </a:r>
            <a:r>
              <a:rPr lang="en-US" b="0" i="0" dirty="0">
                <a:solidFill>
                  <a:schemeClr val="accent1">
                    <a:lumMod val="60000"/>
                    <a:lumOff val="40000"/>
                  </a:schemeClr>
                </a:solidFill>
                <a:effectLst/>
                <a:latin typeface="Georgia" panose="02040502050405020303" pitchFamily="18" charset="0"/>
              </a:rPr>
              <a:t> and </a:t>
            </a:r>
            <a:r>
              <a:rPr lang="en-US" b="0" i="0" dirty="0" err="1">
                <a:solidFill>
                  <a:schemeClr val="accent1">
                    <a:lumMod val="60000"/>
                    <a:lumOff val="40000"/>
                  </a:schemeClr>
                </a:solidFill>
                <a:effectLst/>
                <a:latin typeface="Georgia" panose="02040502050405020303" pitchFamily="18" charset="0"/>
              </a:rPr>
              <a:t>OverallQual</a:t>
            </a:r>
            <a:r>
              <a:rPr lang="en-US" b="0" i="0" dirty="0">
                <a:solidFill>
                  <a:schemeClr val="accent1">
                    <a:lumMod val="60000"/>
                    <a:lumOff val="40000"/>
                  </a:schemeClr>
                </a:solidFill>
                <a:effectLst/>
                <a:latin typeface="Georgia" panose="02040502050405020303" pitchFamily="18" charset="0"/>
              </a:rPr>
              <a:t>.</a:t>
            </a:r>
          </a:p>
          <a:p>
            <a:pPr algn="just"/>
            <a:endParaRPr lang="en-US" b="0" i="0" dirty="0">
              <a:solidFill>
                <a:schemeClr val="accent1">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1">
                    <a:lumMod val="60000"/>
                    <a:lumOff val="40000"/>
                  </a:schemeClr>
                </a:solidFill>
                <a:effectLst/>
                <a:latin typeface="Georgia" panose="02040502050405020303" pitchFamily="18" charset="0"/>
              </a:rPr>
              <a:t>SalePrice</a:t>
            </a:r>
            <a:r>
              <a:rPr lang="en-US" b="1" i="0" dirty="0">
                <a:solidFill>
                  <a:schemeClr val="accent1">
                    <a:lumMod val="60000"/>
                    <a:lumOff val="40000"/>
                  </a:schemeClr>
                </a:solidFill>
                <a:effectLst/>
                <a:latin typeface="Georgia" panose="02040502050405020303" pitchFamily="18" charset="0"/>
              </a:rPr>
              <a:t> vs </a:t>
            </a:r>
            <a:r>
              <a:rPr lang="en-US" b="1" i="0" dirty="0" err="1">
                <a:solidFill>
                  <a:schemeClr val="accent1">
                    <a:lumMod val="60000"/>
                    <a:lumOff val="40000"/>
                  </a:schemeClr>
                </a:solidFill>
                <a:effectLst/>
                <a:latin typeface="Georgia" panose="02040502050405020303" pitchFamily="18" charset="0"/>
              </a:rPr>
              <a:t>OverallCond</a:t>
            </a:r>
            <a:r>
              <a:rPr lang="en-US" b="1" i="0" dirty="0">
                <a:solidFill>
                  <a:schemeClr val="accent1">
                    <a:lumMod val="60000"/>
                    <a:lumOff val="40000"/>
                  </a:schemeClr>
                </a:solidFill>
                <a:effectLst/>
                <a:latin typeface="Georgia" panose="02040502050405020303" pitchFamily="18" charset="0"/>
              </a:rPr>
              <a:t>:</a:t>
            </a:r>
            <a:r>
              <a:rPr lang="en-US" b="0" i="0" dirty="0">
                <a:solidFill>
                  <a:schemeClr val="accent1">
                    <a:lumMod val="60000"/>
                    <a:lumOff val="40000"/>
                  </a:schemeClr>
                </a:solidFill>
                <a:effectLst/>
                <a:latin typeface="Georgia" panose="02040502050405020303" pitchFamily="18" charset="0"/>
              </a:rPr>
              <a:t> The houses having overall condition as excellent and average have very high sale price compared to others.</a:t>
            </a:r>
          </a:p>
        </p:txBody>
      </p:sp>
    </p:spTree>
    <p:extLst>
      <p:ext uri="{BB962C8B-B14F-4D97-AF65-F5344CB8AC3E}">
        <p14:creationId xmlns:p14="http://schemas.microsoft.com/office/powerpoint/2010/main" val="248415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A5CC30-5EF8-4219-B64C-23B15E9E2F06}"/>
              </a:ext>
            </a:extLst>
          </p:cNvPr>
          <p:cNvSpPr txBox="1"/>
          <p:nvPr/>
        </p:nvSpPr>
        <p:spPr>
          <a:xfrm>
            <a:off x="719847" y="184826"/>
            <a:ext cx="10797702" cy="584775"/>
          </a:xfrm>
          <a:prstGeom prst="rect">
            <a:avLst/>
          </a:prstGeom>
          <a:noFill/>
        </p:spPr>
        <p:txBody>
          <a:bodyPr wrap="square" rtlCol="0">
            <a:spAutoFit/>
          </a:bodyPr>
          <a:lstStyle/>
          <a:p>
            <a:pPr algn="ctr"/>
            <a:r>
              <a:rPr lang="en-US" sz="3200" dirty="0">
                <a:latin typeface="Georgia" panose="02040502050405020303" pitchFamily="18" charset="0"/>
              </a:rPr>
              <a:t>Visualizing Ordinal Variables vs Sale Price</a:t>
            </a:r>
            <a:endParaRPr lang="en-IN" sz="3200" dirty="0">
              <a:latin typeface="Georgia" panose="02040502050405020303" pitchFamily="18" charset="0"/>
            </a:endParaRPr>
          </a:p>
        </p:txBody>
      </p:sp>
      <p:pic>
        <p:nvPicPr>
          <p:cNvPr id="13" name="Picture 12">
            <a:extLst>
              <a:ext uri="{FF2B5EF4-FFF2-40B4-BE49-F238E27FC236}">
                <a16:creationId xmlns:a16="http://schemas.microsoft.com/office/drawing/2014/main" id="{A1191086-C579-4469-98F3-7C6BEC8BD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47" y="769600"/>
            <a:ext cx="11472153" cy="6088400"/>
          </a:xfrm>
          <a:prstGeom prst="rect">
            <a:avLst/>
          </a:prstGeom>
        </p:spPr>
      </p:pic>
    </p:spTree>
    <p:extLst>
      <p:ext uri="{BB962C8B-B14F-4D97-AF65-F5344CB8AC3E}">
        <p14:creationId xmlns:p14="http://schemas.microsoft.com/office/powerpoint/2010/main" val="1894603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BCF7E5-78B4-470F-BE28-3D9A76FF86F7}"/>
              </a:ext>
            </a:extLst>
          </p:cNvPr>
          <p:cNvSpPr txBox="1"/>
          <p:nvPr/>
        </p:nvSpPr>
        <p:spPr>
          <a:xfrm>
            <a:off x="593387" y="476655"/>
            <a:ext cx="10992256" cy="584775"/>
          </a:xfrm>
          <a:prstGeom prst="rect">
            <a:avLst/>
          </a:prstGeom>
          <a:noFill/>
        </p:spPr>
        <p:txBody>
          <a:bodyPr wrap="square" rtlCol="0">
            <a:spAutoFit/>
          </a:bodyPr>
          <a:lstStyle/>
          <a:p>
            <a:r>
              <a:rPr lang="en-US" sz="3200" dirty="0">
                <a:latin typeface="Georgia" panose="02040502050405020303" pitchFamily="18" charset="0"/>
              </a:rPr>
              <a:t>Observations:</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A2D437-203F-45CE-8D4C-F7464C401A80}"/>
              </a:ext>
            </a:extLst>
          </p:cNvPr>
          <p:cNvSpPr txBox="1"/>
          <p:nvPr/>
        </p:nvSpPr>
        <p:spPr>
          <a:xfrm>
            <a:off x="593387" y="1720840"/>
            <a:ext cx="10992256" cy="3139321"/>
          </a:xfrm>
          <a:prstGeom prst="rect">
            <a:avLst/>
          </a:prstGeom>
          <a:noFill/>
        </p:spPr>
        <p:txBody>
          <a:bodyPr wrap="square">
            <a:spAutoFit/>
          </a:bodyPr>
          <a:lstStyle/>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HeatingQC</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Most of the houses having excellent heating quality and condition have high sale price.</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KitchenQual</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Houses having excellent quality of the kitchen have high sale price compared to others.</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GarageQual</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The sale price of the house is high for the houses having excellent garage quality.</a:t>
            </a:r>
          </a:p>
          <a:p>
            <a:pPr algn="just"/>
            <a:endParaRPr lang="en-US" b="0" i="0" dirty="0">
              <a:solidFill>
                <a:schemeClr val="accent4">
                  <a:lumMod val="60000"/>
                  <a:lumOff val="40000"/>
                </a:schemeClr>
              </a:solidFill>
              <a:effectLst/>
              <a:latin typeface="Georgia" panose="02040502050405020303" pitchFamily="18" charset="0"/>
            </a:endParaRPr>
          </a:p>
          <a:p>
            <a:pPr marL="285750" indent="-285750" algn="just">
              <a:buFont typeface="Wingdings" panose="05000000000000000000" pitchFamily="2" charset="2"/>
              <a:buChar char="ü"/>
            </a:pPr>
            <a:r>
              <a:rPr lang="en-US" b="1" i="0" dirty="0" err="1">
                <a:solidFill>
                  <a:schemeClr val="accent4">
                    <a:lumMod val="60000"/>
                    <a:lumOff val="40000"/>
                  </a:schemeClr>
                </a:solidFill>
                <a:effectLst/>
                <a:latin typeface="Georgia" panose="02040502050405020303" pitchFamily="18" charset="0"/>
              </a:rPr>
              <a:t>SalePrice</a:t>
            </a:r>
            <a:r>
              <a:rPr lang="en-US" b="1" i="0" dirty="0">
                <a:solidFill>
                  <a:schemeClr val="accent4">
                    <a:lumMod val="60000"/>
                    <a:lumOff val="40000"/>
                  </a:schemeClr>
                </a:solidFill>
                <a:effectLst/>
                <a:latin typeface="Georgia" panose="02040502050405020303" pitchFamily="18" charset="0"/>
              </a:rPr>
              <a:t> vs </a:t>
            </a:r>
            <a:r>
              <a:rPr lang="en-US" b="1" i="0" dirty="0" err="1">
                <a:solidFill>
                  <a:schemeClr val="accent4">
                    <a:lumMod val="60000"/>
                    <a:lumOff val="40000"/>
                  </a:schemeClr>
                </a:solidFill>
                <a:effectLst/>
                <a:latin typeface="Georgia" panose="02040502050405020303" pitchFamily="18" charset="0"/>
              </a:rPr>
              <a:t>GarageCond</a:t>
            </a:r>
            <a:r>
              <a:rPr lang="en-US" b="1" i="0" dirty="0">
                <a:solidFill>
                  <a:schemeClr val="accent4">
                    <a:lumMod val="60000"/>
                    <a:lumOff val="40000"/>
                  </a:schemeClr>
                </a:solidFill>
                <a:effectLst/>
                <a:latin typeface="Georgia" panose="02040502050405020303" pitchFamily="18" charset="0"/>
              </a:rPr>
              <a:t>:</a:t>
            </a:r>
            <a:r>
              <a:rPr lang="en-US" b="0" i="0" dirty="0">
                <a:solidFill>
                  <a:schemeClr val="accent4">
                    <a:lumMod val="60000"/>
                    <a:lumOff val="40000"/>
                  </a:schemeClr>
                </a:solidFill>
                <a:effectLst/>
                <a:latin typeface="Georgia" panose="02040502050405020303" pitchFamily="18" charset="0"/>
              </a:rPr>
              <a:t> Houses having typical/average garage condition have high sale price and the houses having good garage condition also have high sales price compared to others.</a:t>
            </a:r>
          </a:p>
        </p:txBody>
      </p:sp>
    </p:spTree>
    <p:extLst>
      <p:ext uri="{BB962C8B-B14F-4D97-AF65-F5344CB8AC3E}">
        <p14:creationId xmlns:p14="http://schemas.microsoft.com/office/powerpoint/2010/main" val="65164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F7B8E4-64BE-4E0B-A3DD-69E1CE5E36DF}"/>
              </a:ext>
            </a:extLst>
          </p:cNvPr>
          <p:cNvSpPr txBox="1"/>
          <p:nvPr/>
        </p:nvSpPr>
        <p:spPr>
          <a:xfrm>
            <a:off x="692458" y="62144"/>
            <a:ext cx="10922368" cy="584775"/>
          </a:xfrm>
          <a:prstGeom prst="rect">
            <a:avLst/>
          </a:prstGeom>
          <a:noFill/>
        </p:spPr>
        <p:txBody>
          <a:bodyPr wrap="square" rtlCol="0">
            <a:spAutoFit/>
          </a:bodyPr>
          <a:lstStyle/>
          <a:p>
            <a:r>
              <a:rPr lang="en-US" sz="3200" dirty="0">
                <a:latin typeface="Georgia" panose="02040502050405020303" pitchFamily="18" charset="0"/>
              </a:rPr>
              <a:t>Correlation Between Features and Label</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71E049CA-0A42-4479-BC20-E851242AB6CB}"/>
              </a:ext>
            </a:extLst>
          </p:cNvPr>
          <p:cNvSpPr txBox="1"/>
          <p:nvPr/>
        </p:nvSpPr>
        <p:spPr>
          <a:xfrm>
            <a:off x="577172" y="5681709"/>
            <a:ext cx="11037653" cy="646331"/>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The bar plot shows the important features that affect Sale Price positively and negatively. We can easily notice the correlation here.</a:t>
            </a:r>
            <a:endParaRPr lang="en-IN" dirty="0">
              <a:latin typeface="Georgia" panose="02040502050405020303" pitchFamily="18" charset="0"/>
            </a:endParaRPr>
          </a:p>
        </p:txBody>
      </p:sp>
      <p:pic>
        <p:nvPicPr>
          <p:cNvPr id="5" name="Picture 4">
            <a:extLst>
              <a:ext uri="{FF2B5EF4-FFF2-40B4-BE49-F238E27FC236}">
                <a16:creationId xmlns:a16="http://schemas.microsoft.com/office/drawing/2014/main" id="{E465CA85-DD2C-478A-8A3D-35104AF7119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562" y="646919"/>
            <a:ext cx="10922368" cy="5325864"/>
          </a:xfrm>
          <a:prstGeom prst="rect">
            <a:avLst/>
          </a:prstGeom>
          <a:noFill/>
          <a:ln>
            <a:noFill/>
          </a:ln>
        </p:spPr>
      </p:pic>
    </p:spTree>
    <p:extLst>
      <p:ext uri="{BB962C8B-B14F-4D97-AF65-F5344CB8AC3E}">
        <p14:creationId xmlns:p14="http://schemas.microsoft.com/office/powerpoint/2010/main" val="3872079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B2D65A-E572-4B9B-B50C-348231047EDC}"/>
              </a:ext>
            </a:extLst>
          </p:cNvPr>
          <p:cNvSpPr txBox="1"/>
          <p:nvPr/>
        </p:nvSpPr>
        <p:spPr>
          <a:xfrm>
            <a:off x="651754" y="116733"/>
            <a:ext cx="10953344" cy="584775"/>
          </a:xfrm>
          <a:prstGeom prst="rect">
            <a:avLst/>
          </a:prstGeom>
          <a:noFill/>
        </p:spPr>
        <p:txBody>
          <a:bodyPr wrap="square" rtlCol="0">
            <a:spAutoFit/>
          </a:bodyPr>
          <a:lstStyle/>
          <a:p>
            <a:r>
              <a:rPr lang="en-US" sz="3200" dirty="0">
                <a:latin typeface="Georgia" panose="02040502050405020303" pitchFamily="18" charset="0"/>
              </a:rPr>
              <a:t>Data Analysis Steps done</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D7F9A406-7874-45FF-9516-8825D0A83F99}"/>
              </a:ext>
            </a:extLst>
          </p:cNvPr>
          <p:cNvSpPr txBox="1"/>
          <p:nvPr/>
        </p:nvSpPr>
        <p:spPr>
          <a:xfrm>
            <a:off x="787942" y="701508"/>
            <a:ext cx="10953344" cy="5909310"/>
          </a:xfrm>
          <a:prstGeom prst="rect">
            <a:avLst/>
          </a:prstGeom>
          <a:noFill/>
        </p:spPr>
        <p:txBody>
          <a:bodyPr wrap="square" rtlCol="0">
            <a:spAutoFit/>
          </a:bodyPr>
          <a:lstStyle/>
          <a:p>
            <a:pPr marL="285750" indent="-285750" algn="just">
              <a:buFont typeface="Wingdings" panose="05000000000000000000" pitchFamily="2" charset="2"/>
              <a:buChar char="v"/>
            </a:pPr>
            <a:r>
              <a:rPr lang="en-US" dirty="0">
                <a:latin typeface="Georgia" panose="02040502050405020303" pitchFamily="18" charset="0"/>
              </a:rPr>
              <a:t>I have treated null values by imputation techniques.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done feature engineering steps like feature extraction and feature selection to improve data normality and linearity.</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outliers using boxplots and removed outliers using percentile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Identified skewness using distribution plots and removed skewness using power transformation method (yeo-</a:t>
            </a:r>
            <a:r>
              <a:rPr lang="en-US" dirty="0" err="1">
                <a:latin typeface="Georgia" panose="02040502050405020303" pitchFamily="18" charset="0"/>
              </a:rPr>
              <a:t>johnson</a:t>
            </a:r>
            <a:r>
              <a:rPr lang="en-US" dirty="0">
                <a:latin typeface="Georgia" panose="02040502050405020303" pitchFamily="18" charset="0"/>
              </a:rPr>
              <a:t> method).</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Encoded data using Ordinal Encoder.</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Used Pearson’s correlation coefficient to check the correlation between dependent and independent variables. To visualize the correlation I have used heatmap and bar plot.</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I have used Standard Scalarization method to scale the data.</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Handled the multicollinearity issue by finding VIF values.</a:t>
            </a:r>
          </a:p>
          <a:p>
            <a:pPr algn="just"/>
            <a:endParaRPr lang="en-US" dirty="0">
              <a:latin typeface="Georgia" panose="02040502050405020303" pitchFamily="18" charset="0"/>
            </a:endParaRPr>
          </a:p>
          <a:p>
            <a:pPr marL="285750" indent="-285750" algn="just">
              <a:buFont typeface="Wingdings" panose="05000000000000000000" pitchFamily="2" charset="2"/>
              <a:buChar char="v"/>
            </a:pPr>
            <a:r>
              <a:rPr lang="en-US" dirty="0">
                <a:latin typeface="Georgia" panose="02040502050405020303" pitchFamily="18" charset="0"/>
              </a:rPr>
              <a:t>Split train and test to build machine learning models. Model building process will be shown in the further steps.</a:t>
            </a:r>
            <a:endParaRPr lang="en-IN" dirty="0">
              <a:latin typeface="Georgia" panose="02040502050405020303" pitchFamily="18" charset="0"/>
            </a:endParaRPr>
          </a:p>
        </p:txBody>
      </p:sp>
    </p:spTree>
    <p:extLst>
      <p:ext uri="{BB962C8B-B14F-4D97-AF65-F5344CB8AC3E}">
        <p14:creationId xmlns:p14="http://schemas.microsoft.com/office/powerpoint/2010/main" val="168906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B9133-AC61-44F7-A14F-020D02D4757B}"/>
              </a:ext>
            </a:extLst>
          </p:cNvPr>
          <p:cNvSpPr txBox="1"/>
          <p:nvPr/>
        </p:nvSpPr>
        <p:spPr>
          <a:xfrm>
            <a:off x="670560" y="477520"/>
            <a:ext cx="10810240" cy="923330"/>
          </a:xfrm>
          <a:prstGeom prst="rect">
            <a:avLst/>
          </a:prstGeom>
          <a:noFill/>
        </p:spPr>
        <p:txBody>
          <a:bodyPr wrap="square" rtlCol="0">
            <a:spAutoFit/>
          </a:bodyPr>
          <a:lstStyle/>
          <a:p>
            <a:pPr algn="ctr"/>
            <a:r>
              <a:rPr lang="en-US" sz="3600" u="sng" dirty="0">
                <a:latin typeface="Georgia" panose="02040502050405020303" pitchFamily="18" charset="0"/>
              </a:rPr>
              <a:t>Problem Statement</a:t>
            </a:r>
            <a:endParaRPr lang="en-IN" sz="3600" u="sng" dirty="0">
              <a:latin typeface="Georgia" panose="02040502050405020303" pitchFamily="18" charset="0"/>
            </a:endParaRPr>
          </a:p>
          <a:p>
            <a:pPr algn="ctr"/>
            <a:endParaRPr lang="en-IN" dirty="0"/>
          </a:p>
        </p:txBody>
      </p:sp>
      <p:sp>
        <p:nvSpPr>
          <p:cNvPr id="3" name="TextBox 2">
            <a:extLst>
              <a:ext uri="{FF2B5EF4-FFF2-40B4-BE49-F238E27FC236}">
                <a16:creationId xmlns:a16="http://schemas.microsoft.com/office/drawing/2014/main" id="{2856B032-BF1D-4318-A7AE-04CBC39D01C2}"/>
              </a:ext>
            </a:extLst>
          </p:cNvPr>
          <p:cNvSpPr txBox="1"/>
          <p:nvPr/>
        </p:nvSpPr>
        <p:spPr>
          <a:xfrm>
            <a:off x="670560" y="1564640"/>
            <a:ext cx="10810240" cy="3693319"/>
          </a:xfrm>
          <a:prstGeom prst="rect">
            <a:avLst/>
          </a:prstGeom>
          <a:noFill/>
        </p:spPr>
        <p:txBody>
          <a:bodyPr wrap="square" rtlCol="0">
            <a:spAutoFit/>
          </a:bodyPr>
          <a:lstStyle/>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0" indent="0" algn="just">
              <a:buNone/>
            </a:pPr>
            <a:r>
              <a:rPr lang="en-US" dirty="0">
                <a:latin typeface="Georgia" panose="02040502050405020303" pitchFamily="18" charset="0"/>
                <a:ea typeface="Microsoft Sans Serif" panose="020B0604020202020204" pitchFamily="34" charset="0"/>
                <a:cs typeface="Microsoft Sans Serif"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Which variables are important to predict the price of variable? </a:t>
            </a:r>
          </a:p>
          <a:p>
            <a:pPr algn="just"/>
            <a:endParaRPr lang="en-US" b="1"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Arial" panose="020B0604020202020204" pitchFamily="34" charset="0"/>
              <a:buChar char="•"/>
            </a:pPr>
            <a:r>
              <a:rPr lang="en-US" b="1" dirty="0">
                <a:latin typeface="Georgia" panose="02040502050405020303" pitchFamily="18" charset="0"/>
                <a:ea typeface="Microsoft Sans Serif" panose="020B0604020202020204" pitchFamily="34" charset="0"/>
                <a:cs typeface="Microsoft Sans Serif" panose="020B0604020202020204" pitchFamily="34" charset="0"/>
              </a:rPr>
              <a:t>How do these variables describe the price of the house?</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a:p>
            <a:endParaRPr lang="en-IN" dirty="0"/>
          </a:p>
        </p:txBody>
      </p:sp>
    </p:spTree>
    <p:extLst>
      <p:ext uri="{BB962C8B-B14F-4D97-AF65-F5344CB8AC3E}">
        <p14:creationId xmlns:p14="http://schemas.microsoft.com/office/powerpoint/2010/main" val="1902749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0EE49-8536-4B6F-B2C2-991CA0416C5B}"/>
              </a:ext>
            </a:extLst>
          </p:cNvPr>
          <p:cNvSpPr txBox="1"/>
          <p:nvPr/>
        </p:nvSpPr>
        <p:spPr>
          <a:xfrm>
            <a:off x="661481" y="525294"/>
            <a:ext cx="10894979" cy="584775"/>
          </a:xfrm>
          <a:prstGeom prst="rect">
            <a:avLst/>
          </a:prstGeom>
          <a:noFill/>
        </p:spPr>
        <p:txBody>
          <a:bodyPr wrap="square" rtlCol="0">
            <a:spAutoFit/>
          </a:bodyPr>
          <a:lstStyle/>
          <a:p>
            <a:r>
              <a:rPr lang="en-US" sz="3200" dirty="0">
                <a:latin typeface="Georgia" panose="02040502050405020303" pitchFamily="18" charset="0"/>
              </a:rPr>
              <a:t>Assumptions:</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7D51A0A1-6A0A-4ED6-9C19-E607E89E09EB}"/>
              </a:ext>
            </a:extLst>
          </p:cNvPr>
          <p:cNvSpPr txBox="1"/>
          <p:nvPr/>
        </p:nvSpPr>
        <p:spPr>
          <a:xfrm>
            <a:off x="661481" y="1352145"/>
            <a:ext cx="10982528" cy="3416320"/>
          </a:xfrm>
          <a:prstGeom prst="rect">
            <a:avLst/>
          </a:prstGeom>
          <a:noFill/>
        </p:spPr>
        <p:txBody>
          <a:bodyPr wrap="square" rtlCol="0">
            <a:spAutoFit/>
          </a:bodyPr>
          <a:lstStyle/>
          <a:p>
            <a:pPr marL="285750" indent="-285750" algn="just">
              <a:buFont typeface="Wingdings" panose="05000000000000000000" pitchFamily="2" charset="2"/>
              <a:buChar char="ü"/>
            </a:pPr>
            <a:r>
              <a:rPr lang="en-US" dirty="0">
                <a:latin typeface="Georgia" panose="02040502050405020303"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dirty="0">
              <a:latin typeface="Georgia" panose="02040502050405020303" pitchFamily="18" charset="0"/>
            </a:endParaRPr>
          </a:p>
          <a:p>
            <a:pPr marL="285750" indent="-285750" algn="just">
              <a:buFont typeface="Wingdings" panose="05000000000000000000" pitchFamily="2" charset="2"/>
              <a:buChar char="ü"/>
            </a:pPr>
            <a:r>
              <a:rPr lang="en-US" dirty="0">
                <a:latin typeface="Georgia" panose="02040502050405020303" pitchFamily="18" charset="0"/>
              </a:rPr>
              <a:t>So, </a:t>
            </a:r>
            <a:r>
              <a:rPr lang="en-IN" sz="1800" dirty="0">
                <a:effectLst/>
                <a:latin typeface="Georgia" panose="02040502050405020303"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dirty="0">
              <a:latin typeface="Georgia" panose="02040502050405020303" pitchFamily="18" charset="0"/>
            </a:endParaRPr>
          </a:p>
        </p:txBody>
      </p:sp>
    </p:spTree>
    <p:extLst>
      <p:ext uri="{BB962C8B-B14F-4D97-AF65-F5344CB8AC3E}">
        <p14:creationId xmlns:p14="http://schemas.microsoft.com/office/powerpoint/2010/main" val="19355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901D63-0D38-46DE-802D-13C8D8C7FB9D}"/>
              </a:ext>
            </a:extLst>
          </p:cNvPr>
          <p:cNvSpPr txBox="1"/>
          <p:nvPr/>
        </p:nvSpPr>
        <p:spPr>
          <a:xfrm>
            <a:off x="642026" y="573932"/>
            <a:ext cx="10875523" cy="584775"/>
          </a:xfrm>
          <a:prstGeom prst="rect">
            <a:avLst/>
          </a:prstGeom>
          <a:noFill/>
        </p:spPr>
        <p:txBody>
          <a:bodyPr wrap="square" rtlCol="0">
            <a:spAutoFit/>
          </a:bodyPr>
          <a:lstStyle/>
          <a:p>
            <a:r>
              <a:rPr lang="en-US" sz="3200" dirty="0">
                <a:latin typeface="Georgia" panose="02040502050405020303" pitchFamily="18" charset="0"/>
              </a:rPr>
              <a:t>Model Building:</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CC11D13C-1AC8-4B3C-AB7C-FF4C6C3C8150}"/>
              </a:ext>
            </a:extLst>
          </p:cNvPr>
          <p:cNvSpPr txBox="1"/>
          <p:nvPr/>
        </p:nvSpPr>
        <p:spPr>
          <a:xfrm>
            <a:off x="758757" y="1391055"/>
            <a:ext cx="10875523" cy="5200142"/>
          </a:xfrm>
          <a:prstGeom prst="rect">
            <a:avLst/>
          </a:prstGeom>
          <a:noFill/>
        </p:spPr>
        <p:txBody>
          <a:bodyPr wrap="square" rtlCol="0">
            <a:spAutoFit/>
          </a:bodyPr>
          <a:lstStyle/>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In this problem </a:t>
            </a:r>
            <a:r>
              <a:rPr lang="en-IN" sz="1800" dirty="0" err="1">
                <a:effectLst/>
                <a:latin typeface="Georgia" panose="02040502050405020303" pitchFamily="18" charset="0"/>
                <a:ea typeface="Calibri" panose="020F0502020204030204" pitchFamily="34" charset="0"/>
              </a:rPr>
              <a:t>SalePrice</a:t>
            </a:r>
            <a:r>
              <a:rPr lang="en-IN" sz="1800" dirty="0">
                <a:effectLst/>
                <a:latin typeface="Georgia" panose="02040502050405020303" pitchFamily="18" charset="0"/>
                <a:ea typeface="Calibri" panose="020F0502020204030204" pitchFamily="34" charset="0"/>
              </a:rPr>
              <a:t>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rPr>
              <a:t>After the pre-processing and data cleaning I left with 67 columns including target and I used these features for prediction.</a:t>
            </a:r>
          </a:p>
          <a:p>
            <a:pPr algn="just"/>
            <a:endParaRPr lang="en-IN" dirty="0">
              <a:latin typeface="Georgia" panose="02040502050405020303"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Linear Regression</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Lasso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Ridge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Random Forest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Extra Trees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Gradient Boosting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Extreme Gradient Boosting Regressor (XGB)</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857250" lvl="1" indent="-400050" algn="just">
              <a:lnSpc>
                <a:spcPct val="107000"/>
              </a:lnSpc>
              <a:spcAft>
                <a:spcPts val="800"/>
              </a:spcAft>
              <a:buFont typeface="+mj-lt"/>
              <a:buAutoNum type="romanLcPeriod"/>
            </a:pPr>
            <a:r>
              <a:rPr lang="en-IN" dirty="0">
                <a:effectLst/>
                <a:latin typeface="Georgia" panose="02040502050405020303" pitchFamily="18" charset="0"/>
                <a:ea typeface="Calibri" panose="020F0502020204030204" pitchFamily="34" charset="0"/>
                <a:cs typeface="Calibri" panose="020F0502020204030204" pitchFamily="34" charset="0"/>
              </a:rPr>
              <a:t>Bagging Regressor</a:t>
            </a:r>
            <a:endParaRPr lang="en-IN"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en-IN" sz="1800" dirty="0">
                <a:effectLst/>
                <a:latin typeface="Georgia" panose="02040502050405020303" pitchFamily="18" charset="0"/>
                <a:ea typeface="Calibri" panose="020F0502020204030204" pitchFamily="34" charset="0"/>
                <a:cs typeface="Times New Roman" panose="02020603050405020304" pitchFamily="18" charset="0"/>
              </a:rPr>
              <a:t> I have got the best ransom state and maximum R2 score and then created train test split to build the above models.</a:t>
            </a:r>
          </a:p>
          <a:p>
            <a:endParaRPr lang="en-IN" dirty="0"/>
          </a:p>
        </p:txBody>
      </p:sp>
    </p:spTree>
    <p:extLst>
      <p:ext uri="{BB962C8B-B14F-4D97-AF65-F5344CB8AC3E}">
        <p14:creationId xmlns:p14="http://schemas.microsoft.com/office/powerpoint/2010/main" val="224671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7A272-6FA3-4B1F-A2BA-AE5ECD6964E9}"/>
              </a:ext>
            </a:extLst>
          </p:cNvPr>
          <p:cNvSpPr txBox="1"/>
          <p:nvPr/>
        </p:nvSpPr>
        <p:spPr>
          <a:xfrm>
            <a:off x="865761" y="89463"/>
            <a:ext cx="10661515"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Linear Regression:</a:t>
            </a:r>
            <a:endParaRPr lang="en-IN" sz="3200" dirty="0">
              <a:latin typeface="Georgia" panose="02040502050405020303" pitchFamily="18" charset="0"/>
            </a:endParaRPr>
          </a:p>
        </p:txBody>
      </p:sp>
      <p:sp>
        <p:nvSpPr>
          <p:cNvPr id="10" name="TextBox 9">
            <a:extLst>
              <a:ext uri="{FF2B5EF4-FFF2-40B4-BE49-F238E27FC236}">
                <a16:creationId xmlns:a16="http://schemas.microsoft.com/office/drawing/2014/main" id="{5AFD8326-B86E-4065-B095-8508ABF74A1C}"/>
              </a:ext>
            </a:extLst>
          </p:cNvPr>
          <p:cNvSpPr txBox="1"/>
          <p:nvPr/>
        </p:nvSpPr>
        <p:spPr>
          <a:xfrm>
            <a:off x="671208" y="5410093"/>
            <a:ext cx="10856068" cy="933057"/>
          </a:xfrm>
          <a:prstGeom prst="rect">
            <a:avLst/>
          </a:prstGeom>
          <a:noFill/>
        </p:spPr>
        <p:txBody>
          <a:bodyPr wrap="square" rtlCol="0">
            <a:spAutoFit/>
          </a:bodyPr>
          <a:lstStyle/>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rPr>
              <a:t>Created linear regression model and getting 84.73% R2 score using this model. From the reg plot I can observe the sales price of the house. The best fit line shows there is strong linear relation between test data of trained model and predicted values.</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112C7F5F-F069-4C66-8100-BC30F7673981}"/>
              </a:ext>
            </a:extLst>
          </p:cNvPr>
          <p:cNvPicPr>
            <a:picLocks noChangeAspect="1"/>
          </p:cNvPicPr>
          <p:nvPr/>
        </p:nvPicPr>
        <p:blipFill rotWithShape="1">
          <a:blip r:embed="rId2">
            <a:extLst>
              <a:ext uri="{28A0092B-C50C-407E-A947-70E740481C1C}">
                <a14:useLocalDpi xmlns:a14="http://schemas.microsoft.com/office/drawing/2010/main" val="0"/>
              </a:ext>
            </a:extLst>
          </a:blip>
          <a:srcRect l="19430" t="22026" r="14666" b="14911"/>
          <a:stretch/>
        </p:blipFill>
        <p:spPr bwMode="auto">
          <a:xfrm>
            <a:off x="333497" y="793325"/>
            <a:ext cx="6233160" cy="419696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4820C2A2-FDDE-415A-9220-D8CEAA6C391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6657" y="793324"/>
            <a:ext cx="5291846" cy="4790353"/>
          </a:xfrm>
          <a:prstGeom prst="rect">
            <a:avLst/>
          </a:prstGeom>
          <a:noFill/>
          <a:ln>
            <a:noFill/>
          </a:ln>
        </p:spPr>
      </p:pic>
    </p:spTree>
    <p:extLst>
      <p:ext uri="{BB962C8B-B14F-4D97-AF65-F5344CB8AC3E}">
        <p14:creationId xmlns:p14="http://schemas.microsoft.com/office/powerpoint/2010/main" val="1773981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8CA0B-D111-4842-B650-F050DFA5E6BD}"/>
              </a:ext>
            </a:extLst>
          </p:cNvPr>
          <p:cNvSpPr txBox="1"/>
          <p:nvPr/>
        </p:nvSpPr>
        <p:spPr>
          <a:xfrm>
            <a:off x="710118" y="165371"/>
            <a:ext cx="10865797"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Lasso Regressor (Regularization):</a:t>
            </a:r>
            <a:endParaRPr lang="en-IN" sz="3200" dirty="0">
              <a:latin typeface="Georgia" panose="02040502050405020303" pitchFamily="18" charset="0"/>
            </a:endParaRPr>
          </a:p>
        </p:txBody>
      </p:sp>
      <p:sp>
        <p:nvSpPr>
          <p:cNvPr id="9" name="TextBox 8">
            <a:extLst>
              <a:ext uri="{FF2B5EF4-FFF2-40B4-BE49-F238E27FC236}">
                <a16:creationId xmlns:a16="http://schemas.microsoft.com/office/drawing/2014/main" id="{2D7F852D-BA82-4A23-8933-BA436911D33D}"/>
              </a:ext>
            </a:extLst>
          </p:cNvPr>
          <p:cNvSpPr txBox="1"/>
          <p:nvPr/>
        </p:nvSpPr>
        <p:spPr>
          <a:xfrm>
            <a:off x="836579" y="5233481"/>
            <a:ext cx="10739336" cy="1477328"/>
          </a:xfrm>
          <a:prstGeom prst="rect">
            <a:avLst/>
          </a:prstGeom>
          <a:noFill/>
        </p:spPr>
        <p:txBody>
          <a:bodyPr wrap="square" rtlCol="0">
            <a:spAutoFit/>
          </a:bodyPr>
          <a:lstStyle/>
          <a:p>
            <a:pPr algn="just"/>
            <a:r>
              <a:rPr lang="en-US" sz="1800" spc="10" dirty="0">
                <a:solidFill>
                  <a:srgbClr val="000000"/>
                </a:solidFill>
                <a:effectLst/>
                <a:latin typeface="Georgia" panose="02040502050405020303" pitchFamily="18" charset="0"/>
                <a:ea typeface="Calibri" panose="020F0502020204030204" pitchFamily="34" charset="0"/>
              </a:rPr>
              <a:t>.</a:t>
            </a:r>
          </a:p>
          <a:p>
            <a:pPr marL="285750" indent="-285750" algn="just">
              <a:buFont typeface="Wingdings" panose="05000000000000000000" pitchFamily="2" charset="2"/>
              <a:buChar char="§"/>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Lasso regressor model and getting 84.74% R2 score using this model. From the reg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527D5C2B-B497-47D9-B25F-83D8775B8F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83131" y="1015730"/>
            <a:ext cx="4465157" cy="4334484"/>
          </a:xfrm>
          <a:prstGeom prst="rect">
            <a:avLst/>
          </a:prstGeom>
          <a:noFill/>
          <a:ln>
            <a:noFill/>
          </a:ln>
        </p:spPr>
      </p:pic>
      <p:pic>
        <p:nvPicPr>
          <p:cNvPr id="10" name="Picture 9">
            <a:extLst>
              <a:ext uri="{FF2B5EF4-FFF2-40B4-BE49-F238E27FC236}">
                <a16:creationId xmlns:a16="http://schemas.microsoft.com/office/drawing/2014/main" id="{17C68F58-3EBE-4CC4-BB9A-FFBC60F24CAE}"/>
              </a:ext>
            </a:extLst>
          </p:cNvPr>
          <p:cNvPicPr>
            <a:picLocks noChangeAspect="1"/>
          </p:cNvPicPr>
          <p:nvPr/>
        </p:nvPicPr>
        <p:blipFill rotWithShape="1">
          <a:blip r:embed="rId3">
            <a:extLst>
              <a:ext uri="{28A0092B-C50C-407E-A947-70E740481C1C}">
                <a14:useLocalDpi xmlns:a14="http://schemas.microsoft.com/office/drawing/2010/main" val="0"/>
              </a:ext>
            </a:extLst>
          </a:blip>
          <a:srcRect l="12733" t="28404" r="21562" b="18633"/>
          <a:stretch/>
        </p:blipFill>
        <p:spPr bwMode="auto">
          <a:xfrm>
            <a:off x="836579" y="1170237"/>
            <a:ext cx="6293795" cy="40632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53231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56C1B0-7AF0-4F77-872C-CB30230FE4A2}"/>
              </a:ext>
            </a:extLst>
          </p:cNvPr>
          <p:cNvSpPr txBox="1"/>
          <p:nvPr/>
        </p:nvSpPr>
        <p:spPr>
          <a:xfrm>
            <a:off x="632298" y="243191"/>
            <a:ext cx="10963072"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Georgia" panose="02040502050405020303" pitchFamily="18" charset="0"/>
              </a:rPr>
              <a:t> Ridge Regressor (Regularization):</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142955B2-9E78-4A2D-9DE1-82EBDB2E0E9F}"/>
              </a:ext>
            </a:extLst>
          </p:cNvPr>
          <p:cNvSpPr txBox="1"/>
          <p:nvPr/>
        </p:nvSpPr>
        <p:spPr>
          <a:xfrm>
            <a:off x="632298" y="5175115"/>
            <a:ext cx="10963072" cy="1200329"/>
          </a:xfrm>
          <a:prstGeom prst="rect">
            <a:avLst/>
          </a:prstGeom>
          <a:noFill/>
        </p:spPr>
        <p:txBody>
          <a:bodyPr wrap="square" rtlCol="0">
            <a:spAutoFit/>
          </a:bodyPr>
          <a:lstStyle/>
          <a:p>
            <a:pPr algn="just"/>
            <a:r>
              <a:rPr lang="en-IN" sz="1800" dirty="0">
                <a:effectLst/>
                <a:latin typeface="Georgia" panose="02040502050405020303" pitchFamily="18" charset="0"/>
                <a:ea typeface="Calibri" panose="020F0502020204030204" pitchFamily="34" charset="0"/>
                <a:cs typeface="Calibri" panose="020F0502020204030204" pitchFamily="34" charset="0"/>
              </a:rPr>
              <a:t>I have got alpha value as 100 using this I have </a:t>
            </a: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created Ridge regressor model and getting 86.17% R2 score using this model. From the plot I can observe the sales price of the house. The best fit line shows there is strong linear relation between test data of trained model and predicted sale price.</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0FF0C4C6-E396-4ACB-BC10-5A4B81F1A46A}"/>
              </a:ext>
            </a:extLst>
          </p:cNvPr>
          <p:cNvPicPr>
            <a:picLocks noChangeAspect="1"/>
          </p:cNvPicPr>
          <p:nvPr/>
        </p:nvPicPr>
        <p:blipFill rotWithShape="1">
          <a:blip r:embed="rId2">
            <a:extLst>
              <a:ext uri="{28A0092B-C50C-407E-A947-70E740481C1C}">
                <a14:useLocalDpi xmlns:a14="http://schemas.microsoft.com/office/drawing/2010/main" val="0"/>
              </a:ext>
            </a:extLst>
          </a:blip>
          <a:srcRect l="18859" t="24986" r="15074" b="21837"/>
          <a:stretch/>
        </p:blipFill>
        <p:spPr bwMode="auto">
          <a:xfrm>
            <a:off x="806409" y="932710"/>
            <a:ext cx="6207234" cy="4137660"/>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641EE0-8EE7-43E5-8E95-332DB78D57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52033" y="881286"/>
            <a:ext cx="4433557" cy="3739352"/>
          </a:xfrm>
          <a:prstGeom prst="rect">
            <a:avLst/>
          </a:prstGeom>
          <a:noFill/>
          <a:ln>
            <a:noFill/>
          </a:ln>
        </p:spPr>
      </p:pic>
    </p:spTree>
    <p:extLst>
      <p:ext uri="{BB962C8B-B14F-4D97-AF65-F5344CB8AC3E}">
        <p14:creationId xmlns:p14="http://schemas.microsoft.com/office/powerpoint/2010/main" val="2013178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FBE58D-3B3B-4D0D-B45A-7B8E43EE633A}"/>
              </a:ext>
            </a:extLst>
          </p:cNvPr>
          <p:cNvSpPr txBox="1"/>
          <p:nvPr/>
        </p:nvSpPr>
        <p:spPr>
          <a:xfrm>
            <a:off x="593387" y="311285"/>
            <a:ext cx="10885251"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Random Forest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ACB110C6-5755-4634-8B70-D8D4A24FE1EB}"/>
              </a:ext>
            </a:extLst>
          </p:cNvPr>
          <p:cNvSpPr txBox="1"/>
          <p:nvPr/>
        </p:nvSpPr>
        <p:spPr>
          <a:xfrm>
            <a:off x="826851" y="5554494"/>
            <a:ext cx="103210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Random Forest Regressor model and getting </a:t>
            </a:r>
            <a:r>
              <a:rPr lang="en-IN" dirty="0">
                <a:solidFill>
                  <a:srgbClr val="000000"/>
                </a:solidFill>
                <a:latin typeface="Georgia" panose="02040502050405020303" pitchFamily="18" charset="0"/>
                <a:ea typeface="Calibri" panose="020F0502020204030204" pitchFamily="34" charset="0"/>
              </a:rPr>
              <a:t>90.17</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39735FC-29A5-4575-AF6C-B5D57A7155A4}"/>
              </a:ext>
            </a:extLst>
          </p:cNvPr>
          <p:cNvPicPr>
            <a:picLocks noChangeAspect="1"/>
          </p:cNvPicPr>
          <p:nvPr/>
        </p:nvPicPr>
        <p:blipFill rotWithShape="1">
          <a:blip r:embed="rId2">
            <a:extLst>
              <a:ext uri="{28A0092B-C50C-407E-A947-70E740481C1C}">
                <a14:useLocalDpi xmlns:a14="http://schemas.microsoft.com/office/drawing/2010/main" val="0"/>
              </a:ext>
            </a:extLst>
          </a:blip>
          <a:srcRect l="19220" t="18366" r="13874" b="25254"/>
          <a:stretch/>
        </p:blipFill>
        <p:spPr bwMode="auto">
          <a:xfrm>
            <a:off x="471872" y="1031689"/>
            <a:ext cx="6541771" cy="4153154"/>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BC0D734-753D-42DD-AFFC-D7C937EC10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3643" y="1051559"/>
            <a:ext cx="4572000" cy="3724721"/>
          </a:xfrm>
          <a:prstGeom prst="rect">
            <a:avLst/>
          </a:prstGeom>
          <a:noFill/>
          <a:ln>
            <a:noFill/>
          </a:ln>
        </p:spPr>
      </p:pic>
    </p:spTree>
    <p:extLst>
      <p:ext uri="{BB962C8B-B14F-4D97-AF65-F5344CB8AC3E}">
        <p14:creationId xmlns:p14="http://schemas.microsoft.com/office/powerpoint/2010/main" val="860733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FC93E9-E5A3-4B5A-A8A0-7BFF445F6F86}"/>
              </a:ext>
            </a:extLst>
          </p:cNvPr>
          <p:cNvSpPr txBox="1"/>
          <p:nvPr/>
        </p:nvSpPr>
        <p:spPr>
          <a:xfrm>
            <a:off x="758757" y="389106"/>
            <a:ext cx="10797703"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Extra Trees Regressor:</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DE81227F-97EE-414D-8BB3-83DCB3EF432B}"/>
              </a:ext>
            </a:extLst>
          </p:cNvPr>
          <p:cNvSpPr txBox="1"/>
          <p:nvPr/>
        </p:nvSpPr>
        <p:spPr>
          <a:xfrm>
            <a:off x="758757" y="5680953"/>
            <a:ext cx="10797703" cy="369332"/>
          </a:xfrm>
          <a:prstGeom prst="rect">
            <a:avLst/>
          </a:prstGeom>
          <a:noFill/>
        </p:spPr>
        <p:txBody>
          <a:bodyPr wrap="square" rtlCol="0">
            <a:spAutoFit/>
          </a:bodyPr>
          <a:lstStyle/>
          <a:p>
            <a:r>
              <a:rPr lang="en-US" dirty="0">
                <a:latin typeface="Georgia" panose="02040502050405020303" pitchFamily="18" charset="0"/>
              </a:rPr>
              <a:t>I have </a:t>
            </a:r>
            <a:r>
              <a:rPr lang="en-IN" dirty="0">
                <a:solidFill>
                  <a:srgbClr val="000000"/>
                </a:solidFill>
                <a:latin typeface="Georgia" panose="02040502050405020303" pitchFamily="18" charset="0"/>
              </a:rPr>
              <a:t>c</a:t>
            </a:r>
            <a:r>
              <a:rPr lang="en-IN" sz="1800" dirty="0">
                <a:solidFill>
                  <a:srgbClr val="000000"/>
                </a:solidFill>
                <a:effectLst/>
                <a:latin typeface="Georgia" panose="02040502050405020303" pitchFamily="18" charset="0"/>
                <a:ea typeface="Calibri" panose="020F0502020204030204" pitchFamily="34" charset="0"/>
              </a:rPr>
              <a:t>reated Extra Trees Regressor model and getting </a:t>
            </a:r>
            <a:r>
              <a:rPr lang="en-IN" dirty="0">
                <a:solidFill>
                  <a:srgbClr val="000000"/>
                </a:solidFill>
                <a:latin typeface="Georgia" panose="02040502050405020303" pitchFamily="18" charset="0"/>
                <a:ea typeface="Calibri" panose="020F0502020204030204" pitchFamily="34" charset="0"/>
              </a:rPr>
              <a:t>89.01</a:t>
            </a:r>
            <a:r>
              <a:rPr lang="en-IN" sz="1800" dirty="0">
                <a:solidFill>
                  <a:srgbClr val="000000"/>
                </a:solidFill>
                <a:effectLst/>
                <a:latin typeface="Georgia" panose="02040502050405020303" pitchFamily="18" charset="0"/>
                <a:ea typeface="Calibri" panose="020F0502020204030204" pitchFamily="34" charset="0"/>
              </a:rPr>
              <a:t>% R2 score using this model.</a:t>
            </a:r>
            <a:endParaRPr lang="en-IN" dirty="0">
              <a:latin typeface="Georgia" panose="02040502050405020303" pitchFamily="18" charset="0"/>
            </a:endParaRPr>
          </a:p>
        </p:txBody>
      </p:sp>
      <p:pic>
        <p:nvPicPr>
          <p:cNvPr id="8" name="Picture 7">
            <a:extLst>
              <a:ext uri="{FF2B5EF4-FFF2-40B4-BE49-F238E27FC236}">
                <a16:creationId xmlns:a16="http://schemas.microsoft.com/office/drawing/2014/main" id="{4F3FF141-D28A-48D8-A014-F151E7235E03}"/>
              </a:ext>
            </a:extLst>
          </p:cNvPr>
          <p:cNvPicPr>
            <a:picLocks noChangeAspect="1"/>
          </p:cNvPicPr>
          <p:nvPr/>
        </p:nvPicPr>
        <p:blipFill rotWithShape="1">
          <a:blip r:embed="rId2">
            <a:extLst>
              <a:ext uri="{28A0092B-C50C-407E-A947-70E740481C1C}">
                <a14:useLocalDpi xmlns:a14="http://schemas.microsoft.com/office/drawing/2010/main" val="0"/>
              </a:ext>
            </a:extLst>
          </a:blip>
          <a:srcRect l="19219" t="23706" r="13633" b="18632"/>
          <a:stretch/>
        </p:blipFill>
        <p:spPr bwMode="auto">
          <a:xfrm>
            <a:off x="360652" y="1083417"/>
            <a:ext cx="6769721" cy="4597535"/>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04A6B65-8C85-4D05-A297-46AE4144A6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71320" y="1177047"/>
            <a:ext cx="4585140" cy="3871607"/>
          </a:xfrm>
          <a:prstGeom prst="rect">
            <a:avLst/>
          </a:prstGeom>
          <a:noFill/>
          <a:ln>
            <a:noFill/>
          </a:ln>
        </p:spPr>
      </p:pic>
    </p:spTree>
    <p:extLst>
      <p:ext uri="{BB962C8B-B14F-4D97-AF65-F5344CB8AC3E}">
        <p14:creationId xmlns:p14="http://schemas.microsoft.com/office/powerpoint/2010/main" val="2788726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D813ED-3EA7-4CD3-A18F-03D31C3812F8}"/>
              </a:ext>
            </a:extLst>
          </p:cNvPr>
          <p:cNvSpPr txBox="1"/>
          <p:nvPr/>
        </p:nvSpPr>
        <p:spPr>
          <a:xfrm>
            <a:off x="651753" y="398834"/>
            <a:ext cx="10933890"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Gradient Boosting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66AC03C3-B80F-4F25-BE8A-5D962EE2F944}"/>
              </a:ext>
            </a:extLst>
          </p:cNvPr>
          <p:cNvSpPr txBox="1"/>
          <p:nvPr/>
        </p:nvSpPr>
        <p:spPr>
          <a:xfrm>
            <a:off x="856034" y="5525311"/>
            <a:ext cx="10729609" cy="369332"/>
          </a:xfrm>
          <a:prstGeom prst="rect">
            <a:avLst/>
          </a:prstGeom>
          <a:noFill/>
        </p:spPr>
        <p:txBody>
          <a:bodyPr wrap="square" rtlCol="0">
            <a:spAutoFit/>
          </a:bodyPr>
          <a:lstStyle/>
          <a:p>
            <a:pPr algn="just"/>
            <a:r>
              <a:rPr lang="en-IN" sz="1800" dirty="0">
                <a:solidFill>
                  <a:srgbClr val="000000"/>
                </a:solidFill>
                <a:effectLst/>
                <a:latin typeface="Georgia" panose="02040502050405020303" pitchFamily="18" charset="0"/>
                <a:ea typeface="Calibri" panose="020F0502020204030204" pitchFamily="34" charset="0"/>
              </a:rPr>
              <a:t>Created Gradient Boosting Regressor model and getting 90.83%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8A0670BA-0CA8-489F-B26C-22259BBEF84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613" t="22638" r="14595" b="21837"/>
          <a:stretch/>
        </p:blipFill>
        <p:spPr bwMode="auto">
          <a:xfrm>
            <a:off x="565419" y="1261830"/>
            <a:ext cx="6448223" cy="4175932"/>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316C7EE3-B739-4ACA-8F3F-3835FDD166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76419" y="1321016"/>
            <a:ext cx="4450162" cy="3756821"/>
          </a:xfrm>
          <a:prstGeom prst="rect">
            <a:avLst/>
          </a:prstGeom>
          <a:noFill/>
          <a:ln>
            <a:noFill/>
          </a:ln>
        </p:spPr>
      </p:pic>
    </p:spTree>
    <p:extLst>
      <p:ext uri="{BB962C8B-B14F-4D97-AF65-F5344CB8AC3E}">
        <p14:creationId xmlns:p14="http://schemas.microsoft.com/office/powerpoint/2010/main" val="2113696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41FAA7-001B-43D5-A538-D20FC3E4888A}"/>
              </a:ext>
            </a:extLst>
          </p:cNvPr>
          <p:cNvSpPr txBox="1"/>
          <p:nvPr/>
        </p:nvSpPr>
        <p:spPr>
          <a:xfrm>
            <a:off x="710119" y="398834"/>
            <a:ext cx="10778247"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Extreme Gradient Boosting Regressor (XGB):</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360A3A3C-0BCC-487C-9CE0-213FD2EB1E92}"/>
              </a:ext>
            </a:extLst>
          </p:cNvPr>
          <p:cNvSpPr txBox="1"/>
          <p:nvPr/>
        </p:nvSpPr>
        <p:spPr>
          <a:xfrm>
            <a:off x="807396" y="5865779"/>
            <a:ext cx="10778247"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Extreme Gradient Boosting Regressor model and getting 89.16%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4FBA20B0-070E-4628-B200-7C46B222B7E7}"/>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19434" r="15435" b="19915"/>
          <a:stretch/>
        </p:blipFill>
        <p:spPr bwMode="auto">
          <a:xfrm>
            <a:off x="572877" y="1423156"/>
            <a:ext cx="6839599" cy="4179975"/>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22C58F4-A785-4CD5-AC40-799DA035A3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00091" y="1601172"/>
            <a:ext cx="3987692" cy="3262657"/>
          </a:xfrm>
          <a:prstGeom prst="rect">
            <a:avLst/>
          </a:prstGeom>
          <a:noFill/>
          <a:ln>
            <a:noFill/>
          </a:ln>
        </p:spPr>
      </p:pic>
    </p:spTree>
    <p:extLst>
      <p:ext uri="{BB962C8B-B14F-4D97-AF65-F5344CB8AC3E}">
        <p14:creationId xmlns:p14="http://schemas.microsoft.com/office/powerpoint/2010/main" val="37877852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13F55-6C6A-43EC-A2F5-B9D6D3134663}"/>
              </a:ext>
            </a:extLst>
          </p:cNvPr>
          <p:cNvSpPr txBox="1"/>
          <p:nvPr/>
        </p:nvSpPr>
        <p:spPr>
          <a:xfrm>
            <a:off x="651753" y="496111"/>
            <a:ext cx="10758792"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latin typeface="Georgia" panose="02040502050405020303" pitchFamily="18" charset="0"/>
              </a:rPr>
              <a:t> Bagging Regressor:</a:t>
            </a:r>
            <a:endParaRPr lang="en-IN" sz="3200" dirty="0">
              <a:latin typeface="Georgia" panose="02040502050405020303" pitchFamily="18" charset="0"/>
            </a:endParaRPr>
          </a:p>
        </p:txBody>
      </p:sp>
      <p:sp>
        <p:nvSpPr>
          <p:cNvPr id="5" name="TextBox 4">
            <a:extLst>
              <a:ext uri="{FF2B5EF4-FFF2-40B4-BE49-F238E27FC236}">
                <a16:creationId xmlns:a16="http://schemas.microsoft.com/office/drawing/2014/main" id="{08BC0CB9-9CC9-4EF7-84E1-C16489188DE8}"/>
              </a:ext>
            </a:extLst>
          </p:cNvPr>
          <p:cNvSpPr txBox="1"/>
          <p:nvPr/>
        </p:nvSpPr>
        <p:spPr>
          <a:xfrm>
            <a:off x="758757" y="5749047"/>
            <a:ext cx="10758792" cy="369332"/>
          </a:xfrm>
          <a:prstGeom prst="rect">
            <a:avLst/>
          </a:prstGeom>
          <a:noFill/>
        </p:spPr>
        <p:txBody>
          <a:bodyPr wrap="square" rtlCol="0">
            <a:spAutoFit/>
          </a:bodyPr>
          <a:lstStyle/>
          <a:p>
            <a:r>
              <a:rPr lang="en-IN" sz="1800" dirty="0">
                <a:solidFill>
                  <a:srgbClr val="000000"/>
                </a:solidFill>
                <a:effectLst/>
                <a:latin typeface="Georgia" panose="02040502050405020303" pitchFamily="18" charset="0"/>
                <a:ea typeface="Calibri" panose="020F0502020204030204" pitchFamily="34" charset="0"/>
              </a:rPr>
              <a:t>Created Bagging Regressor model and getting 87.31% R2 score using this model.</a:t>
            </a:r>
            <a:endParaRPr lang="en-IN" dirty="0">
              <a:latin typeface="Georgia" panose="02040502050405020303" pitchFamily="18" charset="0"/>
            </a:endParaRPr>
          </a:p>
        </p:txBody>
      </p:sp>
      <p:pic>
        <p:nvPicPr>
          <p:cNvPr id="6" name="Picture 5">
            <a:extLst>
              <a:ext uri="{FF2B5EF4-FFF2-40B4-BE49-F238E27FC236}">
                <a16:creationId xmlns:a16="http://schemas.microsoft.com/office/drawing/2014/main" id="{E670C90A-6FE7-4BC0-87E7-01884D28C16E}"/>
              </a:ext>
            </a:extLst>
          </p:cNvPr>
          <p:cNvPicPr>
            <a:picLocks noChangeAspect="1"/>
          </p:cNvPicPr>
          <p:nvPr/>
        </p:nvPicPr>
        <p:blipFill rotWithShape="1">
          <a:blip r:embed="rId2">
            <a:extLst>
              <a:ext uri="{28A0092B-C50C-407E-A947-70E740481C1C}">
                <a14:useLocalDpi xmlns:a14="http://schemas.microsoft.com/office/drawing/2010/main" val="0"/>
              </a:ext>
            </a:extLst>
          </a:blip>
          <a:srcRect l="16937" t="24132" r="17598" b="20128"/>
          <a:stretch/>
        </p:blipFill>
        <p:spPr bwMode="auto">
          <a:xfrm>
            <a:off x="463361" y="1311774"/>
            <a:ext cx="6754562" cy="4164897"/>
          </a:xfrm>
          <a:prstGeom prst="rect">
            <a:avLst/>
          </a:prstGeom>
          <a:noFill/>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0CF6D2D2-D822-456E-97D9-0403177488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7923" y="1311773"/>
            <a:ext cx="4426086" cy="3980073"/>
          </a:xfrm>
          <a:prstGeom prst="rect">
            <a:avLst/>
          </a:prstGeom>
          <a:noFill/>
          <a:ln>
            <a:noFill/>
          </a:ln>
        </p:spPr>
      </p:pic>
    </p:spTree>
    <p:extLst>
      <p:ext uri="{BB962C8B-B14F-4D97-AF65-F5344CB8AC3E}">
        <p14:creationId xmlns:p14="http://schemas.microsoft.com/office/powerpoint/2010/main" val="18545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E05A0-159B-485F-8ADB-C9FAA23BCBF3}"/>
              </a:ext>
            </a:extLst>
          </p:cNvPr>
          <p:cNvSpPr txBox="1"/>
          <p:nvPr/>
        </p:nvSpPr>
        <p:spPr>
          <a:xfrm>
            <a:off x="640080" y="579120"/>
            <a:ext cx="10891520" cy="646331"/>
          </a:xfrm>
          <a:prstGeom prst="rect">
            <a:avLst/>
          </a:prstGeom>
          <a:noFill/>
        </p:spPr>
        <p:txBody>
          <a:bodyPr wrap="square" rtlCol="0">
            <a:spAutoFit/>
          </a:bodyPr>
          <a:lstStyle/>
          <a:p>
            <a:pPr algn="ctr"/>
            <a:r>
              <a:rPr lang="en-IN" sz="3600" u="sng" dirty="0">
                <a:latin typeface="Georgia" panose="02040502050405020303" pitchFamily="18" charset="0"/>
              </a:rPr>
              <a:t>Problem Understanding</a:t>
            </a:r>
          </a:p>
        </p:txBody>
      </p:sp>
      <p:sp>
        <p:nvSpPr>
          <p:cNvPr id="3" name="TextBox 2">
            <a:extLst>
              <a:ext uri="{FF2B5EF4-FFF2-40B4-BE49-F238E27FC236}">
                <a16:creationId xmlns:a16="http://schemas.microsoft.com/office/drawing/2014/main" id="{1CEE08FD-8380-41DF-83DC-2F1DE38FC5F1}"/>
              </a:ext>
            </a:extLst>
          </p:cNvPr>
          <p:cNvSpPr txBox="1"/>
          <p:nvPr/>
        </p:nvSpPr>
        <p:spPr>
          <a:xfrm>
            <a:off x="640080" y="1625600"/>
            <a:ext cx="10891520" cy="3693319"/>
          </a:xfrm>
          <a:prstGeom prst="rect">
            <a:avLst/>
          </a:prstGeom>
          <a:noFill/>
        </p:spPr>
        <p:txBody>
          <a:bodyPr wrap="square" rtlCol="0">
            <a:spAutoFit/>
          </a:bodyPr>
          <a:lstStyle/>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ü"/>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So, there is a need for a system to predict house prices in the future. House price prediction can help the developer determine the selling price of a house and can help the customer to arrange the right time to purchase a house. </a:t>
            </a:r>
          </a:p>
          <a:p>
            <a:pPr algn="just"/>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	</a:t>
            </a:r>
          </a:p>
          <a:p>
            <a:pPr marL="342900" indent="-342900" algn="just">
              <a:buFont typeface="Wingdings" panose="05000000000000000000" pitchFamily="2" charset="2"/>
              <a:buChar char="ü"/>
            </a:pPr>
            <a:r>
              <a:rPr lang="en-IN" dirty="0">
                <a:latin typeface="Georgia" panose="02040502050405020303" pitchFamily="18" charset="0"/>
                <a:ea typeface="Microsoft Sans Serif" panose="020B0604020202020204" pitchFamily="34" charset="0"/>
                <a:cs typeface="Microsoft Sans Serif" panose="020B0604020202020204" pitchFamily="34"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37874398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B43952-930F-4D59-84CD-E6B04F30246E}"/>
              </a:ext>
            </a:extLst>
          </p:cNvPr>
          <p:cNvSpPr txBox="1"/>
          <p:nvPr/>
        </p:nvSpPr>
        <p:spPr>
          <a:xfrm>
            <a:off x="1507787" y="476655"/>
            <a:ext cx="10097311" cy="582595"/>
          </a:xfrm>
          <a:prstGeom prst="rect">
            <a:avLst/>
          </a:prstGeom>
          <a:noFill/>
        </p:spPr>
        <p:txBody>
          <a:bodyPr wrap="square" rtlCol="0">
            <a:spAutoFit/>
          </a:bodyPr>
          <a:lstStyle/>
          <a:p>
            <a:pPr>
              <a:lnSpc>
                <a:spcPct val="107000"/>
              </a:lnSpc>
              <a:spcAft>
                <a:spcPts val="800"/>
              </a:spcAft>
            </a:pPr>
            <a:r>
              <a:rPr lang="en-IN" sz="3200" dirty="0">
                <a:effectLst/>
                <a:latin typeface="Georgia" panose="02040502050405020303" pitchFamily="18" charset="0"/>
                <a:ea typeface="Calibri" panose="020F0502020204030204" pitchFamily="34" charset="0"/>
                <a:cs typeface="Calibri" panose="020F0502020204030204" pitchFamily="34" charset="0"/>
              </a:rPr>
              <a:t>Model Selection:</a:t>
            </a:r>
            <a:endParaRPr lang="en-IN" sz="32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6F1A2BE9-000D-44EB-91AF-132CE3398DE5}"/>
              </a:ext>
            </a:extLst>
          </p:cNvPr>
          <p:cNvSpPr txBox="1"/>
          <p:nvPr/>
        </p:nvSpPr>
        <p:spPr>
          <a:xfrm>
            <a:off x="1371600" y="4815191"/>
            <a:ext cx="10097311" cy="1477328"/>
          </a:xfrm>
          <a:prstGeom prst="rect">
            <a:avLst/>
          </a:prstGeom>
          <a:noFill/>
        </p:spPr>
        <p:txBody>
          <a:bodyPr wrap="square" rtlCol="0">
            <a:spAutoFit/>
          </a:bodyPr>
          <a:lstStyle/>
          <a:p>
            <a:r>
              <a:rPr lang="en-IN" sz="1800" b="1" dirty="0">
                <a:effectLst/>
                <a:latin typeface="Georgia" panose="02040502050405020303" pitchFamily="18" charset="0"/>
                <a:ea typeface="Calibri" panose="020F0502020204030204" pitchFamily="34" charset="0"/>
                <a:cs typeface="Calibri" panose="020F0502020204030204" pitchFamily="34" charset="0"/>
              </a:rPr>
              <a:t>From the difference between R2 score and Cross Validation score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I can conclude that </a:t>
            </a:r>
            <a:r>
              <a:rPr lang="en-IN" b="1" dirty="0">
                <a:solidFill>
                  <a:srgbClr val="000000"/>
                </a:solidFill>
                <a:latin typeface="Georgia" panose="02040502050405020303" pitchFamily="18" charset="0"/>
                <a:ea typeface="Calibri" panose="020F0502020204030204" pitchFamily="34" charset="0"/>
                <a:cs typeface="Calibri" panose="020F0502020204030204" pitchFamily="34" charset="0"/>
              </a:rPr>
              <a:t>Lasso </a:t>
            </a:r>
            <a:r>
              <a:rPr lang="en-IN" sz="1800" b="1"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Regressor as my best fitting model as it is giving less difference compare to other models. Let's perform Hyperparameter tuning to increase the model accuracy.</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DF5B8CB-ED89-4A50-A1D4-4A0DB3191F5B}"/>
              </a:ext>
            </a:extLst>
          </p:cNvPr>
          <p:cNvPicPr>
            <a:picLocks noChangeAspect="1"/>
          </p:cNvPicPr>
          <p:nvPr/>
        </p:nvPicPr>
        <p:blipFill rotWithShape="1">
          <a:blip r:embed="rId2">
            <a:extLst>
              <a:ext uri="{28A0092B-C50C-407E-A947-70E740481C1C}">
                <a14:useLocalDpi xmlns:a14="http://schemas.microsoft.com/office/drawing/2010/main" val="0"/>
              </a:ext>
            </a:extLst>
          </a:blip>
          <a:srcRect l="15375" t="35878" r="31171" b="18205"/>
          <a:stretch/>
        </p:blipFill>
        <p:spPr bwMode="auto">
          <a:xfrm>
            <a:off x="1235413" y="1147864"/>
            <a:ext cx="9387191" cy="35270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4259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8B7F39-AA97-4BFE-A9EA-29EF3E73A85C}"/>
              </a:ext>
            </a:extLst>
          </p:cNvPr>
          <p:cNvSpPr txBox="1"/>
          <p:nvPr/>
        </p:nvSpPr>
        <p:spPr>
          <a:xfrm>
            <a:off x="719847" y="447472"/>
            <a:ext cx="10875523" cy="584775"/>
          </a:xfrm>
          <a:prstGeom prst="rect">
            <a:avLst/>
          </a:prstGeom>
          <a:noFill/>
        </p:spPr>
        <p:txBody>
          <a:bodyPr wrap="square" rtlCol="0">
            <a:spAutoFit/>
          </a:bodyPr>
          <a:lstStyle/>
          <a:p>
            <a:pPr algn="ctr"/>
            <a:r>
              <a:rPr lang="en-US" sz="3200" dirty="0">
                <a:latin typeface="Georgia" panose="02040502050405020303" pitchFamily="18" charset="0"/>
              </a:rPr>
              <a:t>Hyper Parameter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7057FD8E-C2DD-4232-82C0-C9A9D06D5064}"/>
              </a:ext>
            </a:extLst>
          </p:cNvPr>
          <p:cNvSpPr txBox="1"/>
          <p:nvPr/>
        </p:nvSpPr>
        <p:spPr>
          <a:xfrm>
            <a:off x="6916367" y="1643974"/>
            <a:ext cx="4844374" cy="1264642"/>
          </a:xfrm>
          <a:prstGeom prst="rect">
            <a:avLst/>
          </a:prstGeom>
          <a:noFill/>
        </p:spPr>
        <p:txBody>
          <a:bodyPr wrap="square" rtlCol="0">
            <a:spAutoFit/>
          </a:bodyPr>
          <a:lstStyle/>
          <a:p>
            <a:pPr>
              <a:lnSpc>
                <a:spcPct val="107000"/>
              </a:lnSpc>
              <a:spcAft>
                <a:spcPts val="800"/>
              </a:spcAft>
            </a:pPr>
            <a:r>
              <a:rPr lang="en-IN" sz="1800" dirty="0">
                <a:effectLst/>
                <a:latin typeface="Georgia" panose="02040502050405020303" pitchFamily="18" charset="0"/>
                <a:ea typeface="Calibri" panose="020F0502020204030204" pitchFamily="34" charset="0"/>
                <a:cs typeface="Calibri" panose="020F0502020204030204" pitchFamily="34" charset="0"/>
              </a:rPr>
              <a:t>I have used </a:t>
            </a:r>
            <a:r>
              <a:rPr lang="en-IN" sz="1800" dirty="0" err="1">
                <a:effectLst/>
                <a:latin typeface="Georgia" panose="02040502050405020303" pitchFamily="18" charset="0"/>
                <a:ea typeface="Calibri" panose="020F0502020204030204" pitchFamily="34" charset="0"/>
                <a:cs typeface="Calibri" panose="020F0502020204030204" pitchFamily="34" charset="0"/>
              </a:rPr>
              <a:t>GridSearchCV</a:t>
            </a:r>
            <a:r>
              <a:rPr lang="en-IN" sz="1800" dirty="0">
                <a:effectLst/>
                <a:latin typeface="Georgia" panose="02040502050405020303" pitchFamily="18" charset="0"/>
                <a:ea typeface="Calibri" panose="020F0502020204030204" pitchFamily="34" charset="0"/>
                <a:cs typeface="Calibri" panose="020F0502020204030204" pitchFamily="34" charset="0"/>
              </a:rPr>
              <a:t> to get the best parameters of Bagging Regressor. And used all the obtained parameters to get the accuracy of final model.</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1BABEDF-B8A8-4D7A-8A83-2CF7594747E8}"/>
              </a:ext>
            </a:extLst>
          </p:cNvPr>
          <p:cNvPicPr>
            <a:picLocks noChangeAspect="1"/>
          </p:cNvPicPr>
          <p:nvPr/>
        </p:nvPicPr>
        <p:blipFill rotWithShape="1">
          <a:blip r:embed="rId2">
            <a:extLst>
              <a:ext uri="{28A0092B-C50C-407E-A947-70E740481C1C}">
                <a14:useLocalDpi xmlns:a14="http://schemas.microsoft.com/office/drawing/2010/main" val="0"/>
              </a:ext>
            </a:extLst>
          </a:blip>
          <a:srcRect l="12613" t="23492" r="18318" b="-1709"/>
          <a:stretch/>
        </p:blipFill>
        <p:spPr bwMode="auto">
          <a:xfrm>
            <a:off x="564527" y="1643974"/>
            <a:ext cx="6351839" cy="46400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175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2C941D-D278-4831-A30D-34C81BAB13B5}"/>
              </a:ext>
            </a:extLst>
          </p:cNvPr>
          <p:cNvSpPr txBox="1"/>
          <p:nvPr/>
        </p:nvSpPr>
        <p:spPr>
          <a:xfrm>
            <a:off x="719847" y="408562"/>
            <a:ext cx="10651788" cy="584775"/>
          </a:xfrm>
          <a:prstGeom prst="rect">
            <a:avLst/>
          </a:prstGeom>
          <a:noFill/>
        </p:spPr>
        <p:txBody>
          <a:bodyPr wrap="square" rtlCol="0">
            <a:spAutoFit/>
          </a:bodyPr>
          <a:lstStyle/>
          <a:p>
            <a:r>
              <a:rPr lang="en-US" sz="3200" dirty="0">
                <a:latin typeface="Georgia" panose="02040502050405020303" pitchFamily="18" charset="0"/>
              </a:rPr>
              <a:t>Creating Final Model After Tuning:</a:t>
            </a:r>
            <a:endParaRPr lang="en-IN" sz="3200" dirty="0">
              <a:latin typeface="Georgia" panose="02040502050405020303" pitchFamily="18" charset="0"/>
            </a:endParaRPr>
          </a:p>
        </p:txBody>
      </p:sp>
      <p:sp>
        <p:nvSpPr>
          <p:cNvPr id="7" name="TextBox 6">
            <a:extLst>
              <a:ext uri="{FF2B5EF4-FFF2-40B4-BE49-F238E27FC236}">
                <a16:creationId xmlns:a16="http://schemas.microsoft.com/office/drawing/2014/main" id="{30E7B2D8-5E08-46D9-9672-493C407D13B6}"/>
              </a:ext>
            </a:extLst>
          </p:cNvPr>
          <p:cNvSpPr txBox="1"/>
          <p:nvPr/>
        </p:nvSpPr>
        <p:spPr>
          <a:xfrm>
            <a:off x="428017" y="5145932"/>
            <a:ext cx="10943618" cy="1200329"/>
          </a:xfrm>
          <a:prstGeom prst="rect">
            <a:avLst/>
          </a:prstGeom>
          <a:noFill/>
        </p:spPr>
        <p:txBody>
          <a:bodyPr wrap="square" rtlCol="0">
            <a:spAutoFit/>
          </a:bodyPr>
          <a:lstStyle/>
          <a:p>
            <a:pPr algn="just"/>
            <a:r>
              <a:rPr lang="en-IN" sz="1800" b="1" dirty="0">
                <a:solidFill>
                  <a:srgbClr val="000000"/>
                </a:solidFill>
                <a:effectLst/>
                <a:latin typeface="Georgia" panose="02040502050405020303" pitchFamily="18" charset="0"/>
                <a:ea typeface="Calibri" panose="020F0502020204030204" pitchFamily="34" charset="0"/>
              </a:rPr>
              <a:t>The R2 score of Bagging Regressor has been increased after tuning the model. It is giving R2 score as </a:t>
            </a:r>
            <a:r>
              <a:rPr lang="en-IN" b="1" dirty="0">
                <a:solidFill>
                  <a:srgbClr val="000000"/>
                </a:solidFill>
                <a:latin typeface="Georgia" panose="02040502050405020303" pitchFamily="18" charset="0"/>
                <a:ea typeface="Calibri" panose="020F0502020204030204" pitchFamily="34" charset="0"/>
              </a:rPr>
              <a:t>84.98</a:t>
            </a:r>
            <a:r>
              <a:rPr lang="en-IN" sz="1800" b="1" dirty="0">
                <a:solidFill>
                  <a:srgbClr val="000000"/>
                </a:solidFill>
                <a:effectLst/>
                <a:latin typeface="Georgia" panose="02040502050405020303" pitchFamily="18" charset="0"/>
                <a:ea typeface="Calibri" panose="020F0502020204030204" pitchFamily="34" charset="0"/>
              </a:rPr>
              <a:t>% which is very good. The plot gives some strong linear between test and predicted values. Also, I can notice the MAE, MSE and RMSE values have been reduced. Which means the our model trained well.</a:t>
            </a:r>
            <a:endParaRPr lang="en-IN" b="1" dirty="0">
              <a:latin typeface="Georgia" panose="02040502050405020303" pitchFamily="18" charset="0"/>
            </a:endParaRPr>
          </a:p>
        </p:txBody>
      </p:sp>
      <p:pic>
        <p:nvPicPr>
          <p:cNvPr id="6" name="Picture 5">
            <a:extLst>
              <a:ext uri="{FF2B5EF4-FFF2-40B4-BE49-F238E27FC236}">
                <a16:creationId xmlns:a16="http://schemas.microsoft.com/office/drawing/2014/main" id="{FE12ADB6-C90B-44DF-9AB2-C052782FDC9D}"/>
              </a:ext>
            </a:extLst>
          </p:cNvPr>
          <p:cNvPicPr>
            <a:picLocks noChangeAspect="1"/>
          </p:cNvPicPr>
          <p:nvPr/>
        </p:nvPicPr>
        <p:blipFill rotWithShape="1">
          <a:blip r:embed="rId2">
            <a:extLst>
              <a:ext uri="{28A0092B-C50C-407E-A947-70E740481C1C}">
                <a14:useLocalDpi xmlns:a14="http://schemas.microsoft.com/office/drawing/2010/main" val="0"/>
              </a:ext>
            </a:extLst>
          </a:blip>
          <a:srcRect l="18980" t="19647" r="24564" b="36146"/>
          <a:stretch/>
        </p:blipFill>
        <p:spPr bwMode="auto">
          <a:xfrm>
            <a:off x="719847" y="1093226"/>
            <a:ext cx="5745480" cy="4052705"/>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6D08FE71-D841-4951-8B2F-C00BABDDD8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8936" y="1247409"/>
            <a:ext cx="4101240" cy="3742879"/>
          </a:xfrm>
          <a:prstGeom prst="rect">
            <a:avLst/>
          </a:prstGeom>
          <a:noFill/>
          <a:ln>
            <a:noFill/>
          </a:ln>
        </p:spPr>
      </p:pic>
    </p:spTree>
    <p:extLst>
      <p:ext uri="{BB962C8B-B14F-4D97-AF65-F5344CB8AC3E}">
        <p14:creationId xmlns:p14="http://schemas.microsoft.com/office/powerpoint/2010/main" val="20502011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15863-F8D0-40D1-9F60-E0E32968C5D0}"/>
              </a:ext>
            </a:extLst>
          </p:cNvPr>
          <p:cNvSpPr txBox="1"/>
          <p:nvPr/>
        </p:nvSpPr>
        <p:spPr>
          <a:xfrm>
            <a:off x="204281" y="124430"/>
            <a:ext cx="11848289" cy="584775"/>
          </a:xfrm>
          <a:prstGeom prst="rect">
            <a:avLst/>
          </a:prstGeom>
          <a:noFill/>
        </p:spPr>
        <p:txBody>
          <a:bodyPr wrap="square" rtlCol="0">
            <a:spAutoFit/>
          </a:bodyPr>
          <a:lstStyle/>
          <a:p>
            <a:r>
              <a:rPr lang="en-US" sz="3200" dirty="0">
                <a:latin typeface="Georgia" panose="02040502050405020303" pitchFamily="18" charset="0"/>
              </a:rPr>
              <a:t>Saving the final model and predicting the sale price for test data</a:t>
            </a:r>
            <a:endParaRPr lang="en-IN" sz="3200" dirty="0">
              <a:latin typeface="Georgia" panose="02040502050405020303" pitchFamily="18" charset="0"/>
            </a:endParaRPr>
          </a:p>
        </p:txBody>
      </p:sp>
      <p:sp>
        <p:nvSpPr>
          <p:cNvPr id="15" name="TextBox 14">
            <a:extLst>
              <a:ext uri="{FF2B5EF4-FFF2-40B4-BE49-F238E27FC236}">
                <a16:creationId xmlns:a16="http://schemas.microsoft.com/office/drawing/2014/main" id="{9F32B526-9A22-4180-9083-347D59E6A1CB}"/>
              </a:ext>
            </a:extLst>
          </p:cNvPr>
          <p:cNvSpPr txBox="1"/>
          <p:nvPr/>
        </p:nvSpPr>
        <p:spPr>
          <a:xfrm>
            <a:off x="593387" y="5337925"/>
            <a:ext cx="10865796" cy="1477328"/>
          </a:xfrm>
          <a:prstGeom prst="rect">
            <a:avLst/>
          </a:prstGeom>
          <a:noFill/>
        </p:spPr>
        <p:txBody>
          <a:bodyPr wrap="square" rtlCol="0">
            <a:spAutoFit/>
          </a:bodyPr>
          <a:lstStyle/>
          <a:p>
            <a:pPr marL="285750" indent="-285750" algn="just">
              <a:buFont typeface="Arial" panose="020B0604020202020204" pitchFamily="34" charset="0"/>
              <a:buChar char="•"/>
            </a:pPr>
            <a:r>
              <a:rPr lang="en-IN" sz="1800" dirty="0">
                <a:effectLst/>
                <a:latin typeface="Georgia" panose="02040502050405020303" pitchFamily="18" charset="0"/>
                <a:ea typeface="Calibri" panose="020F0502020204030204" pitchFamily="34" charset="0"/>
                <a:cs typeface="Calibri" panose="020F0502020204030204" pitchFamily="34" charset="0"/>
              </a:rPr>
              <a:t>I have saved my final best model using </a:t>
            </a:r>
            <a:r>
              <a:rPr lang="en-IN" sz="1800" dirty="0" err="1">
                <a:effectLst/>
                <a:latin typeface="Georgia" panose="02040502050405020303" pitchFamily="18" charset="0"/>
                <a:ea typeface="Calibri" panose="020F0502020204030204" pitchFamily="34" charset="0"/>
                <a:cs typeface="Calibri" panose="020F0502020204030204" pitchFamily="34" charset="0"/>
              </a:rPr>
              <a:t>joblib</a:t>
            </a:r>
            <a:r>
              <a:rPr lang="en-IN" sz="1800" dirty="0">
                <a:effectLst/>
                <a:latin typeface="Georgia" panose="02040502050405020303" pitchFamily="18" charset="0"/>
                <a:ea typeface="Calibri" panose="020F0502020204030204" pitchFamily="34" charset="0"/>
                <a:cs typeface="Calibri" panose="020F0502020204030204" pitchFamily="34" charset="0"/>
              </a:rPr>
              <a:t> library in .</a:t>
            </a:r>
            <a:r>
              <a:rPr lang="en-IN" sz="1800" dirty="0" err="1">
                <a:effectLst/>
                <a:latin typeface="Georgia" panose="02040502050405020303" pitchFamily="18" charset="0"/>
                <a:ea typeface="Calibri" panose="020F0502020204030204" pitchFamily="34" charset="0"/>
                <a:cs typeface="Calibri" panose="020F0502020204030204" pitchFamily="34" charset="0"/>
              </a:rPr>
              <a:t>pkl</a:t>
            </a:r>
            <a:r>
              <a:rPr lang="en-IN" sz="1800" dirty="0">
                <a:effectLst/>
                <a:latin typeface="Georgia" panose="02040502050405020303" pitchFamily="18" charset="0"/>
                <a:ea typeface="Calibri" panose="020F0502020204030204" pitchFamily="34" charset="0"/>
                <a:cs typeface="Calibri" panose="020F0502020204030204" pitchFamily="34" charset="0"/>
              </a:rPr>
              <a:t> format, and loaded </a:t>
            </a:r>
            <a:r>
              <a:rPr lang="en-IN" sz="1800" dirty="0">
                <a:effectLst/>
                <a:latin typeface="Georgia" panose="02040502050405020303" pitchFamily="18" charset="0"/>
                <a:ea typeface="Calibri" panose="020F0502020204030204" pitchFamily="34" charset="0"/>
              </a:rPr>
              <a:t>saved model for predictions. </a:t>
            </a:r>
          </a:p>
          <a:p>
            <a:pPr marL="285750" indent="-285750" algn="just">
              <a:buFont typeface="Arial" panose="020B0604020202020204" pitchFamily="34" charset="0"/>
              <a:buChar char="•"/>
            </a:pPr>
            <a:r>
              <a:rPr lang="en-IN" sz="1800" b="1" dirty="0">
                <a:effectLst/>
                <a:latin typeface="Georgia" panose="02040502050405020303" pitchFamily="18" charset="0"/>
                <a:ea typeface="Calibri" panose="020F0502020204030204" pitchFamily="34" charset="0"/>
                <a:cs typeface="Calibri" panose="020F0502020204030204" pitchFamily="34" charset="0"/>
              </a:rPr>
              <a:t>I have predicted the </a:t>
            </a:r>
            <a:r>
              <a:rPr lang="en-IN" sz="1800" b="1" dirty="0" err="1">
                <a:effectLst/>
                <a:latin typeface="Georgia" panose="02040502050405020303" pitchFamily="18" charset="0"/>
                <a:ea typeface="Calibri" panose="020F0502020204030204" pitchFamily="34" charset="0"/>
                <a:cs typeface="Calibri" panose="020F0502020204030204" pitchFamily="34" charset="0"/>
              </a:rPr>
              <a:t>SalePrice</a:t>
            </a:r>
            <a:r>
              <a:rPr lang="en-IN" sz="1800" b="1" dirty="0">
                <a:effectLst/>
                <a:latin typeface="Georgia" panose="02040502050405020303" pitchFamily="18" charset="0"/>
                <a:ea typeface="Calibri" panose="020F0502020204030204" pitchFamily="34" charset="0"/>
                <a:cs typeface="Calibri" panose="020F0502020204030204" pitchFamily="34" charset="0"/>
              </a:rPr>
              <a:t> for test dataset using saved model of trained dataset and getting good predictions. I have saved my predictions in csv format for further analysis.</a:t>
            </a: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7A67F36-302F-4C5F-ACE1-417F161E8D19}"/>
              </a:ext>
            </a:extLst>
          </p:cNvPr>
          <p:cNvPicPr>
            <a:picLocks noChangeAspect="1"/>
          </p:cNvPicPr>
          <p:nvPr/>
        </p:nvPicPr>
        <p:blipFill rotWithShape="1">
          <a:blip r:embed="rId2">
            <a:extLst>
              <a:ext uri="{28A0092B-C50C-407E-A947-70E740481C1C}">
                <a14:useLocalDpi xmlns:a14="http://schemas.microsoft.com/office/drawing/2010/main" val="0"/>
              </a:ext>
            </a:extLst>
          </a:blip>
          <a:srcRect l="11171" t="20458" r="25525"/>
          <a:stretch/>
        </p:blipFill>
        <p:spPr bwMode="auto">
          <a:xfrm>
            <a:off x="1342417" y="982495"/>
            <a:ext cx="9893030" cy="38685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5019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75F5A-4B85-44D0-8860-C602D91AB056}"/>
              </a:ext>
            </a:extLst>
          </p:cNvPr>
          <p:cNvSpPr txBox="1"/>
          <p:nvPr/>
        </p:nvSpPr>
        <p:spPr>
          <a:xfrm>
            <a:off x="573932" y="272374"/>
            <a:ext cx="11040894" cy="584775"/>
          </a:xfrm>
          <a:prstGeom prst="rect">
            <a:avLst/>
          </a:prstGeom>
          <a:noFill/>
        </p:spPr>
        <p:txBody>
          <a:bodyPr wrap="square" rtlCol="0">
            <a:spAutoFit/>
          </a:bodyPr>
          <a:lstStyle/>
          <a:p>
            <a:r>
              <a:rPr lang="en-US" sz="3200" dirty="0">
                <a:latin typeface="Georgia" panose="02040502050405020303" pitchFamily="18" charset="0"/>
              </a:rPr>
              <a:t>Conclusion:</a:t>
            </a:r>
            <a:endParaRPr lang="en-IN" sz="3200" dirty="0">
              <a:latin typeface="Georgia" panose="02040502050405020303" pitchFamily="18" charset="0"/>
            </a:endParaRPr>
          </a:p>
        </p:txBody>
      </p:sp>
      <p:sp>
        <p:nvSpPr>
          <p:cNvPr id="3" name="TextBox 2">
            <a:extLst>
              <a:ext uri="{FF2B5EF4-FFF2-40B4-BE49-F238E27FC236}">
                <a16:creationId xmlns:a16="http://schemas.microsoft.com/office/drawing/2014/main" id="{E22967B1-507D-44C3-AD8A-FCBE6769C71C}"/>
              </a:ext>
            </a:extLst>
          </p:cNvPr>
          <p:cNvSpPr txBox="1"/>
          <p:nvPr/>
        </p:nvSpPr>
        <p:spPr>
          <a:xfrm>
            <a:off x="661481" y="953312"/>
            <a:ext cx="10953345" cy="6332224"/>
          </a:xfrm>
          <a:prstGeom prst="rect">
            <a:avLst/>
          </a:prstGeom>
          <a:noFill/>
        </p:spPr>
        <p:txBody>
          <a:bodyPr wrap="square" rtlCol="0">
            <a:spAutoFit/>
          </a:bodyPr>
          <a:lstStyle/>
          <a:p>
            <a:pPr marL="285750" indent="-285750" algn="just">
              <a:buFont typeface="Wingdings" panose="05000000000000000000" pitchFamily="2" charset="2"/>
              <a:buChar char="v"/>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Georgia" panose="02040502050405020303" pitchFamily="18" charset="0"/>
                <a:ea typeface="Calibri" panose="020F0502020204030204" pitchFamily="34" charset="0"/>
                <a:cs typeface="Times New Roman" panose="02020603050405020304" pitchFamily="18" charset="0"/>
              </a:rPr>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effectLst/>
                <a:latin typeface="Georgia" panose="02040502050405020303" pitchFamily="18" charset="0"/>
                <a:ea typeface="Calibri" panose="020F0502020204030204" pitchFamily="34" charset="0"/>
                <a:cs typeface="Times New Roman" panose="02020603050405020304" pitchFamily="18" charset="0"/>
              </a:rPr>
              <a:t>We have got good prediction results. After using hyper parameter tuning, the best model increased by 3% and the R2 score was 90% also the errors decreased which means no over-fitting issue. And predicted the sale price for test data using saved best model.</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800" dirty="0">
              <a:solidFill>
                <a:srgbClr val="000000"/>
              </a:solidFill>
              <a:effectLst/>
              <a:latin typeface="Georgia" panose="02040502050405020303" pitchFamily="18" charset="0"/>
              <a:ea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v"/>
            </a:pPr>
            <a:r>
              <a:rPr lang="en-IN" dirty="0">
                <a:effectLst/>
                <a:latin typeface="Georgia" panose="02040502050405020303" pitchFamily="18" charset="0"/>
                <a:ea typeface="Calibri" panose="020F0502020204030204" pitchFamily="34" charset="0"/>
                <a:cs typeface="Calibri" panose="020F0502020204030204" pitchFamily="34" charset="0"/>
              </a:rPr>
              <a:t>As a recommendation, </a:t>
            </a:r>
            <a:r>
              <a:rPr lang="en-IN" dirty="0">
                <a:effectLst/>
                <a:latin typeface="Georgia" panose="02040502050405020303" pitchFamily="18" charset="0"/>
                <a:ea typeface="Calibri" panose="020F0502020204030204" pitchFamily="34" charset="0"/>
                <a:cs typeface="Times New Roman" panose="02020603050405020304" pitchFamily="18" charset="0"/>
              </a:rPr>
              <a:t>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take into consideration the features that were deemed as most important as seen in this study might help them estimate the house price better.</a:t>
            </a:r>
          </a:p>
          <a:p>
            <a:pPr algn="just"/>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64134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9CFC23-659A-4C9A-A0B3-6BA1CADD86BE}"/>
              </a:ext>
            </a:extLst>
          </p:cNvPr>
          <p:cNvSpPr/>
          <p:nvPr/>
        </p:nvSpPr>
        <p:spPr>
          <a:xfrm>
            <a:off x="4280632" y="2967335"/>
            <a:ext cx="3630738" cy="923330"/>
          </a:xfrm>
          <a:prstGeom prst="rect">
            <a:avLst/>
          </a:prstGeom>
          <a:noFill/>
        </p:spPr>
        <p:txBody>
          <a:bodyPr wrap="none" lIns="91440" tIns="45720" rIns="91440" bIns="45720">
            <a:spAutoFit/>
          </a:bodyPr>
          <a:lstStyle/>
          <a:p>
            <a:pPr algn="ctr"/>
            <a:r>
              <a:rPr lang="en-US" sz="5400" b="1" cap="none" spc="0" dirty="0">
                <a:ln w="6600">
                  <a:solidFill>
                    <a:schemeClr val="accent2"/>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159366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89A9EE-1E74-4B6C-9CE9-C4628C50BB86}"/>
              </a:ext>
            </a:extLst>
          </p:cNvPr>
          <p:cNvSpPr txBox="1"/>
          <p:nvPr/>
        </p:nvSpPr>
        <p:spPr>
          <a:xfrm>
            <a:off x="609600" y="914400"/>
            <a:ext cx="1090168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What is Housing Price Prediction?</a:t>
            </a:r>
          </a:p>
        </p:txBody>
      </p:sp>
      <p:pic>
        <p:nvPicPr>
          <p:cNvPr id="7" name="Picture 6">
            <a:extLst>
              <a:ext uri="{FF2B5EF4-FFF2-40B4-BE49-F238E27FC236}">
                <a16:creationId xmlns:a16="http://schemas.microsoft.com/office/drawing/2014/main" id="{A3C74B14-7E59-4AEB-ABE7-27741B11D4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5120" y="1930400"/>
            <a:ext cx="5425440" cy="3901440"/>
          </a:xfrm>
          <a:prstGeom prst="rect">
            <a:avLst/>
          </a:prstGeom>
        </p:spPr>
      </p:pic>
      <p:sp>
        <p:nvSpPr>
          <p:cNvPr id="8" name="TextBox 7">
            <a:extLst>
              <a:ext uri="{FF2B5EF4-FFF2-40B4-BE49-F238E27FC236}">
                <a16:creationId xmlns:a16="http://schemas.microsoft.com/office/drawing/2014/main" id="{4A7924EE-2E58-4E97-9413-E1474998C43D}"/>
              </a:ext>
            </a:extLst>
          </p:cNvPr>
          <p:cNvSpPr txBox="1"/>
          <p:nvPr/>
        </p:nvSpPr>
        <p:spPr>
          <a:xfrm>
            <a:off x="609600" y="2133600"/>
            <a:ext cx="5791200" cy="1477328"/>
          </a:xfrm>
          <a:prstGeom prst="rect">
            <a:avLst/>
          </a:prstGeom>
          <a:noFill/>
        </p:spPr>
        <p:txBody>
          <a:bodyPr wrap="square" rtlCol="0">
            <a:spAutoFit/>
          </a:bodyPr>
          <a:lstStyle/>
          <a:p>
            <a:pPr marL="342900" indent="-342900" algn="just">
              <a:buFont typeface="Wingdings" panose="05000000000000000000" pitchFamily="2" charset="2"/>
              <a:buChar char="v"/>
            </a:pPr>
            <a:r>
              <a:rPr lang="en-IN" dirty="0">
                <a:effectLst/>
                <a:latin typeface="Georgia" panose="02040502050405020303" pitchFamily="18" charset="0"/>
                <a:ea typeface="Microsoft Sans Serif" panose="020B0604020202020204" pitchFamily="34" charset="0"/>
                <a:cs typeface="Microsoft Sans Serif" panose="020B0604020202020204" pitchFamily="34" charset="0"/>
              </a:rPr>
              <a:t>The relationship between house prices and the economy is an important motivating factor for predicting house prices.</a:t>
            </a:r>
            <a:r>
              <a:rPr lang="en-US" dirty="0">
                <a:latin typeface="Georgia" panose="02040502050405020303" pitchFamily="18" charset="0"/>
                <a:ea typeface="Microsoft Sans Serif" panose="020B0604020202020204" pitchFamily="34" charset="0"/>
                <a:cs typeface="Microsoft Sans Serif" panose="020B0604020202020204" pitchFamily="34" charset="0"/>
              </a:rPr>
              <a:t>The house price prediction helps the people to understand and know about the future price of the house. </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418622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87AF6D-6DA4-4755-A6AF-E9D2C42FBFA4}"/>
              </a:ext>
            </a:extLst>
          </p:cNvPr>
          <p:cNvSpPr txBox="1"/>
          <p:nvPr/>
        </p:nvSpPr>
        <p:spPr>
          <a:xfrm>
            <a:off x="711200" y="487680"/>
            <a:ext cx="1077976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Importance of Housing Price Prediction</a:t>
            </a:r>
          </a:p>
        </p:txBody>
      </p:sp>
      <p:sp>
        <p:nvSpPr>
          <p:cNvPr id="3" name="TextBox 2">
            <a:extLst>
              <a:ext uri="{FF2B5EF4-FFF2-40B4-BE49-F238E27FC236}">
                <a16:creationId xmlns:a16="http://schemas.microsoft.com/office/drawing/2014/main" id="{E0B4294F-32C5-4524-9DF1-3BFF1CD71539}"/>
              </a:ext>
            </a:extLst>
          </p:cNvPr>
          <p:cNvSpPr txBox="1"/>
          <p:nvPr/>
        </p:nvSpPr>
        <p:spPr>
          <a:xfrm>
            <a:off x="711200" y="1879600"/>
            <a:ext cx="6583680" cy="3570208"/>
          </a:xfrm>
          <a:prstGeom prst="rect">
            <a:avLst/>
          </a:prstGeom>
          <a:noFill/>
        </p:spPr>
        <p:txBody>
          <a:bodyPr wrap="square" rtlCol="0">
            <a:spAutoFit/>
          </a:bodyPr>
          <a:lstStyle/>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p>
          <a:p>
            <a:pPr algn="just" fontAlgn="t"/>
            <a:endParaRPr lang="en-US" sz="1900" dirty="0">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fontAlgn="t">
              <a:buFont typeface="Wingdings" panose="05000000000000000000" pitchFamily="2" charset="2"/>
              <a:buChar char="v"/>
            </a:pPr>
            <a:r>
              <a:rPr lang="en-US" sz="1900" b="0" i="0" dirty="0">
                <a:effectLst/>
                <a:latin typeface="Georgia" panose="02040502050405020303" pitchFamily="18" charset="0"/>
                <a:ea typeface="Microsoft Sans Serif" panose="020B0604020202020204" pitchFamily="34" charset="0"/>
                <a:cs typeface="Microsoft Sans Serif" panose="020B0604020202020204" pitchFamily="34" charset="0"/>
              </a:rPr>
              <a:t>Prediction house prices are expected to help people who plan to buy a house so they can know the price range in the future, then they can plan their finance well.</a:t>
            </a:r>
          </a:p>
          <a:p>
            <a:br>
              <a:rPr lang="en-US" dirty="0"/>
            </a:br>
            <a:endParaRPr lang="en-IN" dirty="0"/>
          </a:p>
        </p:txBody>
      </p:sp>
      <p:pic>
        <p:nvPicPr>
          <p:cNvPr id="4" name="Picture 2" descr="How to Compare and Choose the Best Home Loan in India | Online Story">
            <a:extLst>
              <a:ext uri="{FF2B5EF4-FFF2-40B4-BE49-F238E27FC236}">
                <a16:creationId xmlns:a16="http://schemas.microsoft.com/office/drawing/2014/main" id="{AE3BD002-CB09-46B0-B9AD-3D8CD02A5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1661" y="1879600"/>
            <a:ext cx="4173166" cy="3409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69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D4D178-FA33-4BBE-A2AE-547AF8523279}"/>
              </a:ext>
            </a:extLst>
          </p:cNvPr>
          <p:cNvSpPr txBox="1"/>
          <p:nvPr/>
        </p:nvSpPr>
        <p:spPr>
          <a:xfrm>
            <a:off x="670560" y="467360"/>
            <a:ext cx="10911840" cy="584775"/>
          </a:xfrm>
          <a:prstGeom prst="rect">
            <a:avLst/>
          </a:prstGeom>
          <a:noFill/>
        </p:spPr>
        <p:txBody>
          <a:bodyPr wrap="square" rtlCol="0">
            <a:spAutoFit/>
          </a:bodyPr>
          <a:lstStyle/>
          <a:p>
            <a:r>
              <a:rPr lang="en-US" sz="3200" dirty="0">
                <a:latin typeface="Georgia" panose="02040502050405020303" pitchFamily="18" charset="0"/>
                <a:ea typeface="Microsoft Sans Serif" panose="020B0604020202020204" pitchFamily="34" charset="0"/>
                <a:cs typeface="Microsoft Sans Serif" panose="020B0604020202020204" pitchFamily="34" charset="0"/>
              </a:rPr>
              <a:t>Benefits of Housing Price Prediction</a:t>
            </a:r>
            <a:endParaRPr lang="en-IN" sz="3200" dirty="0">
              <a:latin typeface="Georgia" panose="02040502050405020303" pitchFamily="18" charset="0"/>
            </a:endParaRPr>
          </a:p>
        </p:txBody>
      </p:sp>
      <p:sp>
        <p:nvSpPr>
          <p:cNvPr id="4" name="TextBox 3">
            <a:extLst>
              <a:ext uri="{FF2B5EF4-FFF2-40B4-BE49-F238E27FC236}">
                <a16:creationId xmlns:a16="http://schemas.microsoft.com/office/drawing/2014/main" id="{928A8FDF-A78D-4C9B-88BE-248DE7E412A0}"/>
              </a:ext>
            </a:extLst>
          </p:cNvPr>
          <p:cNvSpPr txBox="1"/>
          <p:nvPr/>
        </p:nvSpPr>
        <p:spPr>
          <a:xfrm>
            <a:off x="670560" y="1615440"/>
            <a:ext cx="6319520" cy="3416320"/>
          </a:xfrm>
          <a:prstGeom prst="rect">
            <a:avLst/>
          </a:prstGeom>
          <a:noFill/>
        </p:spPr>
        <p:txBody>
          <a:bodyPr wrap="square" rtlCol="0">
            <a:spAutoFit/>
          </a:bodyPr>
          <a:lstStyle/>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Predicting house prices can help to determine the selling price of a house of a particular region and can help people to find the right time to buy a home</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An increase in prices may lead to an improvement in the consumer confidence of home-owners which might then cause a rise in consumer spending.</a:t>
            </a:r>
          </a:p>
          <a:p>
            <a:pPr algn="just"/>
            <a:endParaRPr lang="en-US" b="0" i="0" dirty="0">
              <a:effectLst/>
              <a:latin typeface="Georgia" panose="02040502050405020303" pitchFamily="18" charset="0"/>
              <a:ea typeface="Microsoft Sans Serif" panose="020B0604020202020204" pitchFamily="34" charset="0"/>
              <a:cs typeface="Microsoft Sans Serif" panose="020B0604020202020204" pitchFamily="34" charset="0"/>
            </a:endParaRPr>
          </a:p>
          <a:p>
            <a:pPr marL="342900" indent="-342900" algn="just">
              <a:buFont typeface="Wingdings" panose="05000000000000000000" pitchFamily="2" charset="2"/>
              <a:buChar char="v"/>
            </a:pPr>
            <a:r>
              <a:rPr lang="en-US" b="0" i="0" dirty="0">
                <a:effectLst/>
                <a:latin typeface="Georgia" panose="02040502050405020303" pitchFamily="18" charset="0"/>
                <a:ea typeface="Microsoft Sans Serif" panose="020B0604020202020204" pitchFamily="34" charset="0"/>
                <a:cs typeface="Microsoft Sans Serif" panose="020B0604020202020204" pitchFamily="34" charset="0"/>
              </a:rPr>
              <a:t>Householders can take equity withdrawal from the increased value of their house. For example, by re-mortgaging their property and releasing some of the housing equity.</a:t>
            </a:r>
            <a:endParaRPr lang="en-IN" dirty="0">
              <a:latin typeface="Georgia" panose="02040502050405020303" pitchFamily="18" charset="0"/>
              <a:ea typeface="Microsoft Sans Serif" panose="020B0604020202020204" pitchFamily="34" charset="0"/>
              <a:cs typeface="Microsoft Sans Serif" panose="020B0604020202020204" pitchFamily="34" charset="0"/>
            </a:endParaRPr>
          </a:p>
        </p:txBody>
      </p:sp>
      <p:pic>
        <p:nvPicPr>
          <p:cNvPr id="1026" name="Picture 2" descr="What's Your Ideal Home Loan Tenure? – RoofandFloor Blog">
            <a:extLst>
              <a:ext uri="{FF2B5EF4-FFF2-40B4-BE49-F238E27FC236}">
                <a16:creationId xmlns:a16="http://schemas.microsoft.com/office/drawing/2014/main" id="{C7F8F870-ACB5-478B-9D8D-3D04FFF0E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1197" y="1809749"/>
            <a:ext cx="3898258" cy="3222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112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54B69F-4AE5-4E9D-A5BD-51EBB904F2E0}"/>
              </a:ext>
            </a:extLst>
          </p:cNvPr>
          <p:cNvSpPr txBox="1"/>
          <p:nvPr/>
        </p:nvSpPr>
        <p:spPr>
          <a:xfrm>
            <a:off x="0" y="142814"/>
            <a:ext cx="12192000" cy="584775"/>
          </a:xfrm>
          <a:prstGeom prst="rect">
            <a:avLst/>
          </a:prstGeom>
          <a:noFill/>
        </p:spPr>
        <p:txBody>
          <a:bodyPr wrap="square" rtlCol="0">
            <a:spAutoFit/>
          </a:bodyPr>
          <a:lstStyle/>
          <a:p>
            <a:pPr algn="ctr"/>
            <a:r>
              <a:rPr lang="en-US" sz="3200" dirty="0">
                <a:latin typeface="Georgia" panose="02040502050405020303" pitchFamily="18" charset="0"/>
              </a:rPr>
              <a:t>Data Analysis and Model Building Flowchart</a:t>
            </a:r>
            <a:endParaRPr lang="en-IN" sz="3200" dirty="0">
              <a:latin typeface="Georgia" panose="02040502050405020303" pitchFamily="18" charset="0"/>
            </a:endParaRPr>
          </a:p>
        </p:txBody>
      </p:sp>
      <p:sp>
        <p:nvSpPr>
          <p:cNvPr id="12" name="Hexagon 11">
            <a:extLst>
              <a:ext uri="{FF2B5EF4-FFF2-40B4-BE49-F238E27FC236}">
                <a16:creationId xmlns:a16="http://schemas.microsoft.com/office/drawing/2014/main" id="{1068B05E-9933-481F-9BAB-2A561BE87349}"/>
              </a:ext>
            </a:extLst>
          </p:cNvPr>
          <p:cNvSpPr/>
          <p:nvPr/>
        </p:nvSpPr>
        <p:spPr>
          <a:xfrm>
            <a:off x="5689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Libraries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3" name="Arrow: Right 12">
            <a:extLst>
              <a:ext uri="{FF2B5EF4-FFF2-40B4-BE49-F238E27FC236}">
                <a16:creationId xmlns:a16="http://schemas.microsoft.com/office/drawing/2014/main" id="{30281500-4030-47A3-A609-9F09210D9CC0}"/>
              </a:ext>
            </a:extLst>
          </p:cNvPr>
          <p:cNvSpPr/>
          <p:nvPr/>
        </p:nvSpPr>
        <p:spPr>
          <a:xfrm>
            <a:off x="3474720" y="1120714"/>
            <a:ext cx="85344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4" name="Hexagon 13">
            <a:extLst>
              <a:ext uri="{FF2B5EF4-FFF2-40B4-BE49-F238E27FC236}">
                <a16:creationId xmlns:a16="http://schemas.microsoft.com/office/drawing/2014/main" id="{341BD0C3-E037-4AE4-87C4-F1689DC1C15C}"/>
              </a:ext>
            </a:extLst>
          </p:cNvPr>
          <p:cNvSpPr/>
          <p:nvPr/>
        </p:nvSpPr>
        <p:spPr>
          <a:xfrm>
            <a:off x="457200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Import Datasets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(Train &amp; Test)</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5" name="Arrow: Right 14">
            <a:extLst>
              <a:ext uri="{FF2B5EF4-FFF2-40B4-BE49-F238E27FC236}">
                <a16:creationId xmlns:a16="http://schemas.microsoft.com/office/drawing/2014/main" id="{331ED5D4-D4C7-4ABF-843E-A1225DDB3781}"/>
              </a:ext>
            </a:extLst>
          </p:cNvPr>
          <p:cNvSpPr/>
          <p:nvPr/>
        </p:nvSpPr>
        <p:spPr>
          <a:xfrm>
            <a:off x="7477760" y="1124932"/>
            <a:ext cx="822960" cy="58477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6" name="Hexagon 15">
            <a:extLst>
              <a:ext uri="{FF2B5EF4-FFF2-40B4-BE49-F238E27FC236}">
                <a16:creationId xmlns:a16="http://schemas.microsoft.com/office/drawing/2014/main" id="{67128BB7-47F3-4231-B0E6-D47FB942AE91}"/>
              </a:ext>
            </a:extLst>
          </p:cNvPr>
          <p:cNvSpPr/>
          <p:nvPr/>
        </p:nvSpPr>
        <p:spPr>
          <a:xfrm>
            <a:off x="8544560" y="895805"/>
            <a:ext cx="2661920" cy="1034595"/>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Data Preprocessing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7" name="Arrow: Down 16">
            <a:extLst>
              <a:ext uri="{FF2B5EF4-FFF2-40B4-BE49-F238E27FC236}">
                <a16:creationId xmlns:a16="http://schemas.microsoft.com/office/drawing/2014/main" id="{E96EBC68-73CF-4157-AB3C-64D2C0B1A12C}"/>
              </a:ext>
            </a:extLst>
          </p:cNvPr>
          <p:cNvSpPr/>
          <p:nvPr/>
        </p:nvSpPr>
        <p:spPr>
          <a:xfrm>
            <a:off x="9667240" y="1930974"/>
            <a:ext cx="39624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8" name="Hexagon 17">
            <a:extLst>
              <a:ext uri="{FF2B5EF4-FFF2-40B4-BE49-F238E27FC236}">
                <a16:creationId xmlns:a16="http://schemas.microsoft.com/office/drawing/2014/main" id="{4EABA6FF-3EAF-442C-B2A9-145C641D72BC}"/>
              </a:ext>
            </a:extLst>
          </p:cNvPr>
          <p:cNvSpPr/>
          <p:nvPr/>
        </p:nvSpPr>
        <p:spPr>
          <a:xfrm>
            <a:off x="8544560" y="2375718"/>
            <a:ext cx="2661920" cy="1034592"/>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Finding and Treating Null Values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19" name="Arrow: Left 18">
            <a:extLst>
              <a:ext uri="{FF2B5EF4-FFF2-40B4-BE49-F238E27FC236}">
                <a16:creationId xmlns:a16="http://schemas.microsoft.com/office/drawing/2014/main" id="{378C39ED-CD63-473E-ABED-E55A10C1D747}"/>
              </a:ext>
            </a:extLst>
          </p:cNvPr>
          <p:cNvSpPr/>
          <p:nvPr/>
        </p:nvSpPr>
        <p:spPr>
          <a:xfrm>
            <a:off x="7477760" y="2600626"/>
            <a:ext cx="82296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0" name="Hexagon 19">
            <a:extLst>
              <a:ext uri="{FF2B5EF4-FFF2-40B4-BE49-F238E27FC236}">
                <a16:creationId xmlns:a16="http://schemas.microsoft.com/office/drawing/2014/main" id="{41413B52-03D7-4CD8-8E02-4FF0D4DB766D}"/>
              </a:ext>
            </a:extLst>
          </p:cNvPr>
          <p:cNvSpPr/>
          <p:nvPr/>
        </p:nvSpPr>
        <p:spPr>
          <a:xfrm>
            <a:off x="4572000" y="2357694"/>
            <a:ext cx="2661920" cy="1071306"/>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Visualizations</a:t>
            </a:r>
          </a:p>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(EDA)</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1" name="Arrow: Left 20">
            <a:extLst>
              <a:ext uri="{FF2B5EF4-FFF2-40B4-BE49-F238E27FC236}">
                <a16:creationId xmlns:a16="http://schemas.microsoft.com/office/drawing/2014/main" id="{B0BC8930-749C-4BA1-8D21-4CDB7D56071F}"/>
              </a:ext>
            </a:extLst>
          </p:cNvPr>
          <p:cNvSpPr/>
          <p:nvPr/>
        </p:nvSpPr>
        <p:spPr>
          <a:xfrm>
            <a:off x="3474720" y="2713724"/>
            <a:ext cx="853440" cy="5847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Hexagon 21">
            <a:extLst>
              <a:ext uri="{FF2B5EF4-FFF2-40B4-BE49-F238E27FC236}">
                <a16:creationId xmlns:a16="http://schemas.microsoft.com/office/drawing/2014/main" id="{53A27CA3-D738-4C34-930F-F7858747E4D5}"/>
              </a:ext>
            </a:extLst>
          </p:cNvPr>
          <p:cNvSpPr/>
          <p:nvPr/>
        </p:nvSpPr>
        <p:spPr>
          <a:xfrm>
            <a:off x="568956" y="2357120"/>
            <a:ext cx="2661920"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Identifying Outliers and Skewness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3" name="Arrow: Down 22">
            <a:extLst>
              <a:ext uri="{FF2B5EF4-FFF2-40B4-BE49-F238E27FC236}">
                <a16:creationId xmlns:a16="http://schemas.microsoft.com/office/drawing/2014/main" id="{C1199E34-3835-4FE3-A836-D7BAA4FD67BE}"/>
              </a:ext>
            </a:extLst>
          </p:cNvPr>
          <p:cNvSpPr/>
          <p:nvPr/>
        </p:nvSpPr>
        <p:spPr>
          <a:xfrm>
            <a:off x="1696718" y="3429000"/>
            <a:ext cx="406400" cy="42672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Hexagon 23">
            <a:extLst>
              <a:ext uri="{FF2B5EF4-FFF2-40B4-BE49-F238E27FC236}">
                <a16:creationId xmlns:a16="http://schemas.microsoft.com/office/drawing/2014/main" id="{812BCB7B-666B-4AF8-9A87-53BBDEDF5067}"/>
              </a:ext>
            </a:extLst>
          </p:cNvPr>
          <p:cNvSpPr/>
          <p:nvPr/>
        </p:nvSpPr>
        <p:spPr>
          <a:xfrm flipH="1">
            <a:off x="568960" y="3855720"/>
            <a:ext cx="2661918" cy="1071880"/>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Ordinal Encoding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5" name="Arrow: Right 24">
            <a:extLst>
              <a:ext uri="{FF2B5EF4-FFF2-40B4-BE49-F238E27FC236}">
                <a16:creationId xmlns:a16="http://schemas.microsoft.com/office/drawing/2014/main" id="{BE0BFA2B-6CB0-4380-ACC5-C251192389D9}"/>
              </a:ext>
            </a:extLst>
          </p:cNvPr>
          <p:cNvSpPr/>
          <p:nvPr/>
        </p:nvSpPr>
        <p:spPr>
          <a:xfrm>
            <a:off x="3489959" y="4112016"/>
            <a:ext cx="85344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Hexagon 25">
            <a:extLst>
              <a:ext uri="{FF2B5EF4-FFF2-40B4-BE49-F238E27FC236}">
                <a16:creationId xmlns:a16="http://schemas.microsoft.com/office/drawing/2014/main" id="{B101E6ED-9CA1-4871-907F-7E726E53A522}"/>
              </a:ext>
            </a:extLst>
          </p:cNvPr>
          <p:cNvSpPr/>
          <p:nvPr/>
        </p:nvSpPr>
        <p:spPr>
          <a:xfrm>
            <a:off x="4572000" y="3855720"/>
            <a:ext cx="2661918" cy="1086589"/>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Checking Correlation &amp; VIF</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7" name="Arrow: Right 26">
            <a:extLst>
              <a:ext uri="{FF2B5EF4-FFF2-40B4-BE49-F238E27FC236}">
                <a16:creationId xmlns:a16="http://schemas.microsoft.com/office/drawing/2014/main" id="{AA67A725-3A01-4D55-BB49-26325A2362EE}"/>
              </a:ext>
            </a:extLst>
          </p:cNvPr>
          <p:cNvSpPr/>
          <p:nvPr/>
        </p:nvSpPr>
        <p:spPr>
          <a:xfrm>
            <a:off x="7477760" y="4112016"/>
            <a:ext cx="822960" cy="58477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8" name="Hexagon 27">
            <a:extLst>
              <a:ext uri="{FF2B5EF4-FFF2-40B4-BE49-F238E27FC236}">
                <a16:creationId xmlns:a16="http://schemas.microsoft.com/office/drawing/2014/main" id="{16D3C2F4-E078-4375-B01F-E7DC393EEAAF}"/>
              </a:ext>
            </a:extLst>
          </p:cNvPr>
          <p:cNvSpPr/>
          <p:nvPr/>
        </p:nvSpPr>
        <p:spPr>
          <a:xfrm>
            <a:off x="8544560" y="3855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Model Building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29" name="Arrow: Down 28">
            <a:extLst>
              <a:ext uri="{FF2B5EF4-FFF2-40B4-BE49-F238E27FC236}">
                <a16:creationId xmlns:a16="http://schemas.microsoft.com/office/drawing/2014/main" id="{293975ED-981F-42AD-BB88-5CFCB8C97D4C}"/>
              </a:ext>
            </a:extLst>
          </p:cNvPr>
          <p:cNvSpPr/>
          <p:nvPr/>
        </p:nvSpPr>
        <p:spPr>
          <a:xfrm>
            <a:off x="9667241" y="4942309"/>
            <a:ext cx="396240" cy="445318"/>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0" name="Hexagon 29">
            <a:extLst>
              <a:ext uri="{FF2B5EF4-FFF2-40B4-BE49-F238E27FC236}">
                <a16:creationId xmlns:a16="http://schemas.microsoft.com/office/drawing/2014/main" id="{B966E3F7-F3AE-4000-87DD-0B03D5563A6F}"/>
              </a:ext>
            </a:extLst>
          </p:cNvPr>
          <p:cNvSpPr/>
          <p:nvPr/>
        </p:nvSpPr>
        <p:spPr>
          <a:xfrm>
            <a:off x="8544560" y="5387627"/>
            <a:ext cx="2661918" cy="1075373"/>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R2 score, CV &amp; evaluation metrics</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1" name="Arrow: Left 30">
            <a:extLst>
              <a:ext uri="{FF2B5EF4-FFF2-40B4-BE49-F238E27FC236}">
                <a16:creationId xmlns:a16="http://schemas.microsoft.com/office/drawing/2014/main" id="{673FE21E-1FF4-4660-BACD-D776F9550A96}"/>
              </a:ext>
            </a:extLst>
          </p:cNvPr>
          <p:cNvSpPr/>
          <p:nvPr/>
        </p:nvSpPr>
        <p:spPr>
          <a:xfrm>
            <a:off x="7477760" y="5632926"/>
            <a:ext cx="822960"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2" name="Hexagon 31">
            <a:extLst>
              <a:ext uri="{FF2B5EF4-FFF2-40B4-BE49-F238E27FC236}">
                <a16:creationId xmlns:a16="http://schemas.microsoft.com/office/drawing/2014/main" id="{3365B129-890F-470B-989B-D9C4339395DF}"/>
              </a:ext>
            </a:extLst>
          </p:cNvPr>
          <p:cNvSpPr/>
          <p:nvPr/>
        </p:nvSpPr>
        <p:spPr>
          <a:xfrm>
            <a:off x="4572000" y="5369029"/>
            <a:ext cx="2661918" cy="1093971"/>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Hyper Parameter Tuning</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
        <p:nvSpPr>
          <p:cNvPr id="33" name="Arrow: Left 32">
            <a:extLst>
              <a:ext uri="{FF2B5EF4-FFF2-40B4-BE49-F238E27FC236}">
                <a16:creationId xmlns:a16="http://schemas.microsoft.com/office/drawing/2014/main" id="{B96CE7C9-D401-49CC-A2F6-B4F3AFDBBD47}"/>
              </a:ext>
            </a:extLst>
          </p:cNvPr>
          <p:cNvSpPr/>
          <p:nvPr/>
        </p:nvSpPr>
        <p:spPr>
          <a:xfrm>
            <a:off x="3489958" y="5632926"/>
            <a:ext cx="838199" cy="584774"/>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34" name="Hexagon 33">
            <a:extLst>
              <a:ext uri="{FF2B5EF4-FFF2-40B4-BE49-F238E27FC236}">
                <a16:creationId xmlns:a16="http://schemas.microsoft.com/office/drawing/2014/main" id="{F2289BD3-749F-4CA5-AF39-E757B063E073}"/>
              </a:ext>
            </a:extLst>
          </p:cNvPr>
          <p:cNvSpPr/>
          <p:nvPr/>
        </p:nvSpPr>
        <p:spPr>
          <a:xfrm>
            <a:off x="568956" y="5374640"/>
            <a:ext cx="2661919" cy="1084867"/>
          </a:xfrm>
          <a:prstGeom prst="hexagon">
            <a:avLst/>
          </a:prstGeom>
          <a:solidFill>
            <a:schemeClr val="lt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a:latin typeface="Georgia" panose="02040502050405020303" pitchFamily="18" charset="0"/>
                <a:ea typeface="Microsoft Sans Serif" panose="020B0604020202020204" pitchFamily="34" charset="0"/>
                <a:cs typeface="Microsoft Sans Serif" panose="020B0604020202020204" pitchFamily="34" charset="0"/>
              </a:rPr>
              <a:t>Saving the Model &amp; Prediction </a:t>
            </a:r>
            <a:endParaRPr lang="en-IN" b="1" dirty="0">
              <a:latin typeface="Georgia" panose="02040502050405020303"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348068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1218</TotalTime>
  <Words>4438</Words>
  <Application>Microsoft Office PowerPoint</Application>
  <PresentationFormat>Widescreen</PresentationFormat>
  <Paragraphs>288</Paragraphs>
  <Slides>55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Book Antiqua</vt:lpstr>
      <vt:lpstr>Calibri</vt:lpstr>
      <vt:lpstr>Calibri Light</vt:lpstr>
      <vt:lpstr>Georgia</vt:lpstr>
      <vt:lpstr>Gigi</vt:lpstr>
      <vt:lpstr>Helvetica Neue</vt:lpstr>
      <vt:lpstr>Jokerman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Nethravathi S</dc:creator>
  <cp:lastModifiedBy>Nikhil Kumar</cp:lastModifiedBy>
  <cp:revision>94</cp:revision>
  <dcterms:created xsi:type="dcterms:W3CDTF">2021-10-03T06:22:26Z</dcterms:created>
  <dcterms:modified xsi:type="dcterms:W3CDTF">2023-01-21T16:00:37Z</dcterms:modified>
</cp:coreProperties>
</file>